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6"/>
  </p:notesMasterIdLst>
  <p:sldIdLst>
    <p:sldId id="256" r:id="rId2"/>
    <p:sldId id="257" r:id="rId3"/>
    <p:sldId id="267" r:id="rId4"/>
    <p:sldId id="258" r:id="rId5"/>
    <p:sldId id="259" r:id="rId6"/>
    <p:sldId id="295" r:id="rId7"/>
    <p:sldId id="303" r:id="rId8"/>
    <p:sldId id="304" r:id="rId9"/>
    <p:sldId id="285" r:id="rId10"/>
    <p:sldId id="286" r:id="rId11"/>
    <p:sldId id="268" r:id="rId12"/>
    <p:sldId id="287" r:id="rId13"/>
    <p:sldId id="269" r:id="rId14"/>
    <p:sldId id="311" r:id="rId15"/>
    <p:sldId id="409" r:id="rId16"/>
    <p:sldId id="288" r:id="rId17"/>
    <p:sldId id="275" r:id="rId18"/>
    <p:sldId id="289" r:id="rId19"/>
    <p:sldId id="277" r:id="rId20"/>
    <p:sldId id="260" r:id="rId21"/>
    <p:sldId id="309" r:id="rId22"/>
    <p:sldId id="271" r:id="rId23"/>
    <p:sldId id="272" r:id="rId24"/>
    <p:sldId id="292" r:id="rId25"/>
    <p:sldId id="305" r:id="rId26"/>
    <p:sldId id="306" r:id="rId27"/>
    <p:sldId id="274" r:id="rId28"/>
    <p:sldId id="297" r:id="rId29"/>
    <p:sldId id="298" r:id="rId30"/>
    <p:sldId id="290" r:id="rId31"/>
    <p:sldId id="293" r:id="rId32"/>
    <p:sldId id="299" r:id="rId33"/>
    <p:sldId id="300" r:id="rId34"/>
    <p:sldId id="313" r:id="rId35"/>
    <p:sldId id="283" r:id="rId36"/>
    <p:sldId id="310" r:id="rId37"/>
    <p:sldId id="301" r:id="rId38"/>
    <p:sldId id="302" r:id="rId39"/>
    <p:sldId id="261" r:id="rId40"/>
    <p:sldId id="279" r:id="rId41"/>
    <p:sldId id="280" r:id="rId42"/>
    <p:sldId id="281" r:id="rId43"/>
    <p:sldId id="323" r:id="rId44"/>
    <p:sldId id="324" r:id="rId45"/>
    <p:sldId id="282" r:id="rId46"/>
    <p:sldId id="408" r:id="rId47"/>
    <p:sldId id="263" r:id="rId48"/>
    <p:sldId id="327" r:id="rId49"/>
    <p:sldId id="262" r:id="rId50"/>
    <p:sldId id="325" r:id="rId51"/>
    <p:sldId id="410" r:id="rId52"/>
    <p:sldId id="326" r:id="rId53"/>
    <p:sldId id="308" r:id="rId54"/>
    <p:sldId id="264" r:id="rId55"/>
    <p:sldId id="329" r:id="rId56"/>
    <p:sldId id="328" r:id="rId57"/>
    <p:sldId id="395" r:id="rId58"/>
    <p:sldId id="353" r:id="rId59"/>
    <p:sldId id="407" r:id="rId60"/>
    <p:sldId id="354" r:id="rId61"/>
    <p:sldId id="330" r:id="rId62"/>
    <p:sldId id="331" r:id="rId63"/>
    <p:sldId id="332" r:id="rId64"/>
    <p:sldId id="335" r:id="rId65"/>
    <p:sldId id="355" r:id="rId66"/>
    <p:sldId id="265" r:id="rId67"/>
    <p:sldId id="333" r:id="rId68"/>
    <p:sldId id="334" r:id="rId69"/>
    <p:sldId id="266" r:id="rId70"/>
    <p:sldId id="356" r:id="rId71"/>
    <p:sldId id="385" r:id="rId72"/>
    <p:sldId id="384" r:id="rId73"/>
    <p:sldId id="386" r:id="rId74"/>
    <p:sldId id="387" r:id="rId75"/>
    <p:sldId id="389" r:id="rId76"/>
    <p:sldId id="390" r:id="rId77"/>
    <p:sldId id="391" r:id="rId78"/>
    <p:sldId id="392" r:id="rId79"/>
    <p:sldId id="393" r:id="rId80"/>
    <p:sldId id="394" r:id="rId81"/>
    <p:sldId id="337" r:id="rId82"/>
    <p:sldId id="358" r:id="rId83"/>
    <p:sldId id="338" r:id="rId84"/>
    <p:sldId id="352" r:id="rId85"/>
    <p:sldId id="349" r:id="rId86"/>
    <p:sldId id="350" r:id="rId87"/>
    <p:sldId id="351" r:id="rId88"/>
    <p:sldId id="359" r:id="rId89"/>
    <p:sldId id="361" r:id="rId90"/>
    <p:sldId id="397" r:id="rId91"/>
    <p:sldId id="341" r:id="rId92"/>
    <p:sldId id="360" r:id="rId93"/>
    <p:sldId id="398" r:id="rId94"/>
    <p:sldId id="362" r:id="rId95"/>
    <p:sldId id="363" r:id="rId96"/>
    <p:sldId id="364" r:id="rId97"/>
    <p:sldId id="365" r:id="rId98"/>
    <p:sldId id="339" r:id="rId99"/>
    <p:sldId id="366" r:id="rId100"/>
    <p:sldId id="357" r:id="rId101"/>
    <p:sldId id="367" r:id="rId102"/>
    <p:sldId id="381" r:id="rId103"/>
    <p:sldId id="369" r:id="rId104"/>
    <p:sldId id="340" r:id="rId105"/>
    <p:sldId id="380" r:id="rId106"/>
    <p:sldId id="399" r:id="rId107"/>
    <p:sldId id="400" r:id="rId108"/>
    <p:sldId id="401" r:id="rId109"/>
    <p:sldId id="402" r:id="rId110"/>
    <p:sldId id="403" r:id="rId111"/>
    <p:sldId id="368" r:id="rId112"/>
    <p:sldId id="370" r:id="rId113"/>
    <p:sldId id="371" r:id="rId114"/>
    <p:sldId id="372" r:id="rId115"/>
    <p:sldId id="342" r:id="rId116"/>
    <p:sldId id="373" r:id="rId117"/>
    <p:sldId id="374" r:id="rId118"/>
    <p:sldId id="375" r:id="rId119"/>
    <p:sldId id="376" r:id="rId120"/>
    <p:sldId id="377" r:id="rId121"/>
    <p:sldId id="378" r:id="rId122"/>
    <p:sldId id="383" r:id="rId123"/>
    <p:sldId id="405" r:id="rId124"/>
    <p:sldId id="406" r:id="rId125"/>
    <p:sldId id="343" r:id="rId126"/>
    <p:sldId id="344" r:id="rId127"/>
    <p:sldId id="345" r:id="rId128"/>
    <p:sldId id="416" r:id="rId129"/>
    <p:sldId id="346" r:id="rId130"/>
    <p:sldId id="411" r:id="rId131"/>
    <p:sldId id="412" r:id="rId132"/>
    <p:sldId id="413" r:id="rId133"/>
    <p:sldId id="414" r:id="rId134"/>
    <p:sldId id="415"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8" autoAdjust="0"/>
    <p:restoredTop sz="93896" autoAdjust="0"/>
  </p:normalViewPr>
  <p:slideViewPr>
    <p:cSldViewPr snapToGrid="0">
      <p:cViewPr varScale="1">
        <p:scale>
          <a:sx n="70" d="100"/>
          <a:sy n="70" d="100"/>
        </p:scale>
        <p:origin x="5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DE2D1-7B34-4477-9CBE-3A379357F7AE}" type="datetimeFigureOut">
              <a:rPr lang="en-IN" smtClean="0"/>
              <a:t>12-Feb-2019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62262-B9C8-4D14-B965-73559B266708}" type="slidenum">
              <a:rPr lang="en-IN" smtClean="0"/>
              <a:t>‹#›</a:t>
            </a:fld>
            <a:endParaRPr lang="en-IN"/>
          </a:p>
        </p:txBody>
      </p:sp>
    </p:spTree>
    <p:extLst>
      <p:ext uri="{BB962C8B-B14F-4D97-AF65-F5344CB8AC3E}">
        <p14:creationId xmlns:p14="http://schemas.microsoft.com/office/powerpoint/2010/main" val="2163763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 In adults, additional atrial arrhythmias due to long-standing tricuspid regurgitation and right atrial dilatation adds atrial flutter or fibrillation to the complement of arrhythmias.</a:t>
            </a:r>
          </a:p>
          <a:p>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t>38</a:t>
            </a:fld>
            <a:endParaRPr lang="en-IN"/>
          </a:p>
        </p:txBody>
      </p:sp>
    </p:spTree>
    <p:extLst>
      <p:ext uri="{BB962C8B-B14F-4D97-AF65-F5344CB8AC3E}">
        <p14:creationId xmlns:p14="http://schemas.microsoft.com/office/powerpoint/2010/main" val="192059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Phonocardiograms and carotid pulse (CAR) from an </a:t>
            </a:r>
            <a:r>
              <a:rPr lang="en-IN" sz="1200" b="0" i="0" u="none" strike="noStrike" kern="1200" baseline="0" dirty="0" err="1" smtClean="0">
                <a:solidFill>
                  <a:schemeClr val="tx1"/>
                </a:solidFill>
                <a:latin typeface="+mn-lt"/>
                <a:ea typeface="+mn-ea"/>
                <a:cs typeface="+mn-cs"/>
              </a:rPr>
              <a:t>acyanotic</a:t>
            </a:r>
            <a:r>
              <a:rPr lang="en-IN" sz="1200" b="0" i="0" u="none" strike="noStrike" kern="1200" baseline="0" dirty="0" smtClean="0">
                <a:solidFill>
                  <a:schemeClr val="tx1"/>
                </a:solidFill>
                <a:latin typeface="+mn-lt"/>
                <a:ea typeface="+mn-ea"/>
                <a:cs typeface="+mn-cs"/>
              </a:rPr>
              <a:t> 22-year-old woman with </a:t>
            </a:r>
            <a:r>
              <a:rPr lang="en-IN" sz="1200" b="0" i="0" u="none" strike="noStrike" kern="1200" baseline="0" dirty="0" err="1" smtClean="0">
                <a:solidFill>
                  <a:schemeClr val="tx1"/>
                </a:solidFill>
                <a:latin typeface="+mn-lt"/>
                <a:ea typeface="+mn-ea"/>
                <a:cs typeface="+mn-cs"/>
              </a:rPr>
              <a:t>Ebstein’s</a:t>
            </a:r>
            <a:r>
              <a:rPr lang="en-IN" sz="1200" b="0" i="0" u="none" strike="noStrike" kern="1200" baseline="0" dirty="0" smtClean="0">
                <a:solidFill>
                  <a:schemeClr val="tx1"/>
                </a:solidFill>
                <a:latin typeface="+mn-lt"/>
                <a:ea typeface="+mn-ea"/>
                <a:cs typeface="+mn-cs"/>
              </a:rPr>
              <a:t> anomaly. The first heart sound is widely split. The tricuspid component (T)</a:t>
            </a:r>
          </a:p>
          <a:p>
            <a:r>
              <a:rPr lang="en-IN" sz="1200" b="0" i="0" u="none" strike="noStrike" kern="1200" baseline="0" dirty="0" smtClean="0">
                <a:solidFill>
                  <a:schemeClr val="tx1"/>
                </a:solidFill>
                <a:latin typeface="+mn-lt"/>
                <a:ea typeface="+mn-ea"/>
                <a:cs typeface="+mn-cs"/>
              </a:rPr>
              <a:t>is prominent in the third left intercostal space (3 LICS) rather than at the apex. There is a soft decrescendo tricuspid systolic</a:t>
            </a:r>
          </a:p>
          <a:p>
            <a:r>
              <a:rPr lang="en-IN" sz="1200" b="0" i="0" u="none" strike="noStrike" kern="1200" baseline="0" dirty="0" smtClean="0">
                <a:solidFill>
                  <a:schemeClr val="tx1"/>
                </a:solidFill>
                <a:latin typeface="+mn-lt"/>
                <a:ea typeface="+mn-ea"/>
                <a:cs typeface="+mn-cs"/>
              </a:rPr>
              <a:t>murmur (SM). A third heart sound (S3) and a fourth sound with duration (S4) were recorded in the first cycle. In the second cycle, the third and fourth heart sounds fuse to form a short mid-diastolic murmur (DM). (M ¼ mitral component.)</a:t>
            </a:r>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t>46</a:t>
            </a:fld>
            <a:endParaRPr lang="en-IN"/>
          </a:p>
        </p:txBody>
      </p:sp>
    </p:spTree>
    <p:extLst>
      <p:ext uri="{BB962C8B-B14F-4D97-AF65-F5344CB8AC3E}">
        <p14:creationId xmlns:p14="http://schemas.microsoft.com/office/powerpoint/2010/main" val="298420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The typical electrocardiogram includes PR interval prolongation, tall peaked right atrial P waves in lead 2 and V2-5, complete right bundle branch block, and QR</a:t>
            </a:r>
          </a:p>
          <a:p>
            <a:r>
              <a:rPr lang="en-IN" sz="1200" b="0" i="0" u="none" strike="noStrike" kern="1200" baseline="0" dirty="0" smtClean="0">
                <a:solidFill>
                  <a:schemeClr val="tx1"/>
                </a:solidFill>
                <a:latin typeface="+mn-lt"/>
                <a:ea typeface="+mn-ea"/>
                <a:cs typeface="+mn-cs"/>
              </a:rPr>
              <a:t>complexes in leads V1-4.</a:t>
            </a:r>
          </a:p>
          <a:p>
            <a:r>
              <a:rPr lang="en-IN" sz="1200" b="0" i="0" u="none" strike="noStrike" kern="1200" baseline="0" dirty="0" smtClean="0">
                <a:solidFill>
                  <a:schemeClr val="tx1"/>
                </a:solidFill>
                <a:latin typeface="+mn-lt"/>
                <a:ea typeface="+mn-ea"/>
                <a:cs typeface="+mn-cs"/>
              </a:rPr>
              <a:t>1</a:t>
            </a:r>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t>51</a:t>
            </a:fld>
            <a:endParaRPr lang="en-IN"/>
          </a:p>
        </p:txBody>
      </p:sp>
    </p:spTree>
    <p:extLst>
      <p:ext uri="{BB962C8B-B14F-4D97-AF65-F5344CB8AC3E}">
        <p14:creationId xmlns:p14="http://schemas.microsoft.com/office/powerpoint/2010/main" val="54420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17-year-old boy with </a:t>
            </a:r>
            <a:r>
              <a:rPr lang="en-IN" sz="1200" b="0" i="0" u="none" strike="noStrike" kern="1200" baseline="0" dirty="0" err="1" smtClean="0">
                <a:solidFill>
                  <a:schemeClr val="tx1"/>
                </a:solidFill>
                <a:latin typeface="+mn-lt"/>
                <a:ea typeface="+mn-ea"/>
                <a:cs typeface="+mn-cs"/>
              </a:rPr>
              <a:t>Ebstein’s</a:t>
            </a:r>
            <a:r>
              <a:rPr lang="en-IN" sz="1200" b="0" i="0" u="none" strike="noStrike" kern="1200" baseline="0" dirty="0" smtClean="0">
                <a:solidFill>
                  <a:schemeClr val="tx1"/>
                </a:solidFill>
                <a:latin typeface="+mn-lt"/>
                <a:ea typeface="+mn-ea"/>
                <a:cs typeface="+mn-cs"/>
              </a:rPr>
              <a:t> anomaly. Low-amplitude P waves are peaked in leads V1-2 but are otherwise normal. A short PR interval is followed by</a:t>
            </a:r>
          </a:p>
          <a:p>
            <a:r>
              <a:rPr lang="en-IN" sz="1200" b="0" i="0" u="none" strike="noStrike" kern="1200" baseline="0" dirty="0" smtClean="0">
                <a:solidFill>
                  <a:schemeClr val="tx1"/>
                </a:solidFill>
                <a:latin typeface="+mn-lt"/>
                <a:ea typeface="+mn-ea"/>
                <a:cs typeface="+mn-cs"/>
              </a:rPr>
              <a:t>delta waves that are positive in leads 1, </a:t>
            </a:r>
            <a:r>
              <a:rPr lang="en-IN" sz="1200" b="0" i="0" u="none" strike="noStrike" kern="1200" baseline="0" dirty="0" err="1" smtClean="0">
                <a:solidFill>
                  <a:schemeClr val="tx1"/>
                </a:solidFill>
                <a:latin typeface="+mn-lt"/>
                <a:ea typeface="+mn-ea"/>
                <a:cs typeface="+mn-cs"/>
              </a:rPr>
              <a:t>aVL</a:t>
            </a:r>
            <a:r>
              <a:rPr lang="en-IN" sz="1200" b="0" i="0" u="none" strike="noStrike" kern="1200" baseline="0" dirty="0" smtClean="0">
                <a:solidFill>
                  <a:schemeClr val="tx1"/>
                </a:solidFill>
                <a:latin typeface="+mn-lt"/>
                <a:ea typeface="+mn-ea"/>
                <a:cs typeface="+mn-cs"/>
              </a:rPr>
              <a:t>, and V4-6 and are negative in leads 2, 3, and </a:t>
            </a:r>
            <a:r>
              <a:rPr lang="en-IN" sz="1200" b="0" i="0" u="none" strike="noStrike" kern="1200" baseline="0" dirty="0" err="1" smtClean="0">
                <a:solidFill>
                  <a:schemeClr val="tx1"/>
                </a:solidFill>
                <a:latin typeface="+mn-lt"/>
                <a:ea typeface="+mn-ea"/>
                <a:cs typeface="+mn-cs"/>
              </a:rPr>
              <a:t>aVF</a:t>
            </a:r>
            <a:r>
              <a:rPr lang="en-IN" sz="1200" b="0" i="0" u="none" strike="noStrike" kern="1200" baseline="0" dirty="0" smtClean="0">
                <a:solidFill>
                  <a:schemeClr val="tx1"/>
                </a:solidFill>
                <a:latin typeface="+mn-lt"/>
                <a:ea typeface="+mn-ea"/>
                <a:cs typeface="+mn-cs"/>
              </a:rPr>
              <a:t>. These patterns suggest a right posterior septal accessory pathway. The delta wave is isoelectric in leads V1 and V2, which is presumptive evidence that the accessory pathway is in the right </a:t>
            </a:r>
            <a:r>
              <a:rPr lang="en-IN" sz="1200" b="0" i="0" u="none" strike="noStrike" kern="1200" baseline="0" dirty="0" err="1" smtClean="0">
                <a:solidFill>
                  <a:schemeClr val="tx1"/>
                </a:solidFill>
                <a:latin typeface="+mn-lt"/>
                <a:ea typeface="+mn-ea"/>
                <a:cs typeface="+mn-cs"/>
              </a:rPr>
              <a:t>posterolateral</a:t>
            </a:r>
            <a:r>
              <a:rPr lang="en-IN" sz="1200" b="0" i="0" u="none" strike="noStrike" kern="1200" baseline="0" dirty="0" smtClean="0">
                <a:solidFill>
                  <a:schemeClr val="tx1"/>
                </a:solidFill>
                <a:latin typeface="+mn-lt"/>
                <a:ea typeface="+mn-ea"/>
                <a:cs typeface="+mn-cs"/>
              </a:rPr>
              <a:t> free wall.</a:t>
            </a:r>
          </a:p>
        </p:txBody>
      </p:sp>
      <p:sp>
        <p:nvSpPr>
          <p:cNvPr id="4" name="Slide Number Placeholder 3"/>
          <p:cNvSpPr>
            <a:spLocks noGrp="1"/>
          </p:cNvSpPr>
          <p:nvPr>
            <p:ph type="sldNum" sz="quarter" idx="10"/>
          </p:nvPr>
        </p:nvSpPr>
        <p:spPr/>
        <p:txBody>
          <a:bodyPr/>
          <a:lstStyle/>
          <a:p>
            <a:fld id="{3F062262-B9C8-4D14-B965-73559B266708}" type="slidenum">
              <a:rPr lang="en-IN" smtClean="0"/>
              <a:t>52</a:t>
            </a:fld>
            <a:endParaRPr lang="en-IN"/>
          </a:p>
        </p:txBody>
      </p:sp>
    </p:spTree>
    <p:extLst>
      <p:ext uri="{BB962C8B-B14F-4D97-AF65-F5344CB8AC3E}">
        <p14:creationId xmlns:p14="http://schemas.microsoft.com/office/powerpoint/2010/main" val="170225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Scores of 0 to 10 are possible. There were no survivors when the score was greater than or equal to 5. Conversely, when the scores were less than or equal to 3, survival was 91 percent.</a:t>
            </a:r>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t>64</a:t>
            </a:fld>
            <a:endParaRPr lang="en-IN"/>
          </a:p>
        </p:txBody>
      </p:sp>
    </p:spTree>
    <p:extLst>
      <p:ext uri="{BB962C8B-B14F-4D97-AF65-F5344CB8AC3E}">
        <p14:creationId xmlns:p14="http://schemas.microsoft.com/office/powerpoint/2010/main" val="215570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When tricuspid valve anatomy is</a:t>
            </a:r>
          </a:p>
          <a:p>
            <a:r>
              <a:rPr lang="en-IN" sz="1200" b="0" i="0" u="none" strike="noStrike" kern="1200" baseline="0" dirty="0" smtClean="0">
                <a:solidFill>
                  <a:schemeClr val="tx1"/>
                </a:solidFill>
                <a:latin typeface="+mn-lt"/>
                <a:ea typeface="+mn-ea"/>
                <a:cs typeface="+mn-cs"/>
              </a:rPr>
              <a:t>appropriate for repair, a biventricular approach is preferred. In patients with anatomic pulmonary valve atresia or</a:t>
            </a:r>
          </a:p>
          <a:p>
            <a:r>
              <a:rPr lang="en-IN" sz="1200" b="0" i="0" u="none" strike="noStrike" kern="1200" baseline="0" dirty="0" smtClean="0">
                <a:solidFill>
                  <a:schemeClr val="tx1"/>
                </a:solidFill>
                <a:latin typeface="+mn-lt"/>
                <a:ea typeface="+mn-ea"/>
                <a:cs typeface="+mn-cs"/>
              </a:rPr>
              <a:t>poor tricuspid leaflet anatomy, the single-ventricle strategy is </a:t>
            </a:r>
            <a:r>
              <a:rPr lang="en-IN" sz="1200" b="0" i="0" u="none" strike="noStrike" kern="1200" baseline="0" dirty="0" err="1" smtClean="0">
                <a:solidFill>
                  <a:schemeClr val="tx1"/>
                </a:solidFill>
                <a:latin typeface="+mn-lt"/>
                <a:ea typeface="+mn-ea"/>
                <a:cs typeface="+mn-cs"/>
              </a:rPr>
              <a:t>favored</a:t>
            </a:r>
            <a:r>
              <a:rPr lang="en-IN" sz="1200" b="0" i="0" u="none" strike="noStrike" kern="1200" baseline="0" dirty="0" smtClean="0">
                <a:solidFill>
                  <a:schemeClr val="tx1"/>
                </a:solidFill>
                <a:latin typeface="+mn-lt"/>
                <a:ea typeface="+mn-ea"/>
                <a:cs typeface="+mn-cs"/>
              </a:rPr>
              <a:t>.</a:t>
            </a:r>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t>92</a:t>
            </a:fld>
            <a:endParaRPr lang="en-IN"/>
          </a:p>
        </p:txBody>
      </p:sp>
    </p:spTree>
    <p:extLst>
      <p:ext uri="{BB962C8B-B14F-4D97-AF65-F5344CB8AC3E}">
        <p14:creationId xmlns:p14="http://schemas.microsoft.com/office/powerpoint/2010/main" val="56427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Concept of the cone reconstruction in </a:t>
            </a:r>
            <a:r>
              <a:rPr lang="en-IN" sz="1200" b="0" i="0" u="none" strike="noStrike" kern="1200" baseline="0" dirty="0" err="1" smtClean="0">
                <a:solidFill>
                  <a:schemeClr val="tx1"/>
                </a:solidFill>
                <a:latin typeface="+mn-lt"/>
                <a:ea typeface="+mn-ea"/>
                <a:cs typeface="+mn-cs"/>
              </a:rPr>
              <a:t>Ebstein</a:t>
            </a:r>
            <a:r>
              <a:rPr lang="en-IN" sz="1200" b="0" i="0" u="none" strike="noStrike" kern="1200" baseline="0" dirty="0" smtClean="0">
                <a:solidFill>
                  <a:schemeClr val="tx1"/>
                </a:solidFill>
                <a:latin typeface="+mn-lt"/>
                <a:ea typeface="+mn-ea"/>
                <a:cs typeface="+mn-cs"/>
              </a:rPr>
              <a:t> malformation. </a:t>
            </a:r>
            <a:r>
              <a:rPr lang="en-IN" sz="1200" b="1" i="0" u="none" strike="noStrike" kern="1200" baseline="0" dirty="0" smtClean="0">
                <a:solidFill>
                  <a:schemeClr val="tx1"/>
                </a:solidFill>
                <a:latin typeface="+mn-lt"/>
                <a:ea typeface="+mn-ea"/>
                <a:cs typeface="+mn-cs"/>
              </a:rPr>
              <a:t>A: </a:t>
            </a:r>
            <a:r>
              <a:rPr lang="en-IN" sz="1200" b="0" i="0" u="none" strike="noStrike" kern="1200" baseline="0" dirty="0" smtClean="0">
                <a:solidFill>
                  <a:schemeClr val="tx1"/>
                </a:solidFill>
                <a:latin typeface="+mn-lt"/>
                <a:ea typeface="+mn-ea"/>
                <a:cs typeface="+mn-cs"/>
              </a:rPr>
              <a:t>Adherent segments of tricuspid</a:t>
            </a:r>
          </a:p>
          <a:p>
            <a:r>
              <a:rPr lang="en-IN" sz="1200" b="0" i="0" u="none" strike="noStrike" kern="1200" baseline="0" dirty="0" smtClean="0">
                <a:solidFill>
                  <a:schemeClr val="tx1"/>
                </a:solidFill>
                <a:latin typeface="+mn-lt"/>
                <a:ea typeface="+mn-ea"/>
                <a:cs typeface="+mn-cs"/>
              </a:rPr>
              <a:t>valve tissue being separated from the anatomic annulus and the underlying right ventricular myocardium. </a:t>
            </a:r>
            <a:r>
              <a:rPr lang="en-IN" sz="1200" b="1" i="0" u="none" strike="noStrike" kern="1200" baseline="0" dirty="0" smtClean="0">
                <a:solidFill>
                  <a:schemeClr val="tx1"/>
                </a:solidFill>
                <a:latin typeface="+mn-lt"/>
                <a:ea typeface="+mn-ea"/>
                <a:cs typeface="+mn-cs"/>
              </a:rPr>
              <a:t>B:</a:t>
            </a:r>
          </a:p>
          <a:p>
            <a:r>
              <a:rPr lang="en-IN" sz="1200" b="0" i="0" u="none" strike="noStrike" kern="1200" baseline="0" dirty="0" smtClean="0">
                <a:solidFill>
                  <a:schemeClr val="tx1"/>
                </a:solidFill>
                <a:latin typeface="+mn-lt"/>
                <a:ea typeface="+mn-ea"/>
                <a:cs typeface="+mn-cs"/>
              </a:rPr>
              <a:t>Sheet of tricuspid of tissue after it has been released. This tissue is used to create a cone, often attaching the</a:t>
            </a:r>
          </a:p>
          <a:p>
            <a:r>
              <a:rPr lang="en-IN" sz="1200" b="0" i="0" u="none" strike="noStrike" kern="1200" baseline="0" dirty="0" smtClean="0">
                <a:solidFill>
                  <a:schemeClr val="tx1"/>
                </a:solidFill>
                <a:latin typeface="+mn-lt"/>
                <a:ea typeface="+mn-ea"/>
                <a:cs typeface="+mn-cs"/>
              </a:rPr>
              <a:t>anterior leaflet to the remnants of the septal leaflet (see suture line, </a:t>
            </a:r>
            <a:r>
              <a:rPr lang="en-IN" sz="1200" b="1" i="0" u="none" strike="noStrike" kern="1200" baseline="0" dirty="0" smtClean="0">
                <a:solidFill>
                  <a:schemeClr val="tx1"/>
                </a:solidFill>
                <a:latin typeface="+mn-lt"/>
                <a:ea typeface="+mn-ea"/>
                <a:cs typeface="+mn-cs"/>
              </a:rPr>
              <a:t>C</a:t>
            </a:r>
            <a:r>
              <a:rPr lang="en-IN" sz="1200" b="0" i="0" u="none" strike="noStrike" kern="1200" baseline="0" dirty="0" smtClean="0">
                <a:solidFill>
                  <a:schemeClr val="tx1"/>
                </a:solidFill>
                <a:latin typeface="+mn-lt"/>
                <a:ea typeface="+mn-ea"/>
                <a:cs typeface="+mn-cs"/>
              </a:rPr>
              <a:t>). Once the cone is created, the base is</a:t>
            </a:r>
          </a:p>
          <a:p>
            <a:r>
              <a:rPr lang="en-IN" sz="1200" b="0" i="0" u="none" strike="noStrike" kern="1200" baseline="0" dirty="0" smtClean="0">
                <a:solidFill>
                  <a:schemeClr val="tx1"/>
                </a:solidFill>
                <a:latin typeface="+mn-lt"/>
                <a:ea typeface="+mn-ea"/>
                <a:cs typeface="+mn-cs"/>
              </a:rPr>
              <a:t>attached to the </a:t>
            </a:r>
            <a:r>
              <a:rPr lang="en-IN" sz="1200" b="0" i="0" u="none" strike="noStrike" kern="1200" baseline="0" dirty="0" err="1" smtClean="0">
                <a:solidFill>
                  <a:schemeClr val="tx1"/>
                </a:solidFill>
                <a:latin typeface="+mn-lt"/>
                <a:ea typeface="+mn-ea"/>
                <a:cs typeface="+mn-cs"/>
              </a:rPr>
              <a:t>atrioventricular</a:t>
            </a:r>
            <a:r>
              <a:rPr lang="en-IN" sz="1200" b="0" i="0" u="none" strike="noStrike" kern="1200" baseline="0" dirty="0" smtClean="0">
                <a:solidFill>
                  <a:schemeClr val="tx1"/>
                </a:solidFill>
                <a:latin typeface="+mn-lt"/>
                <a:ea typeface="+mn-ea"/>
                <a:cs typeface="+mn-cs"/>
              </a:rPr>
              <a:t> junction, restoring the hinge points to a </a:t>
            </a:r>
            <a:r>
              <a:rPr lang="en-IN" sz="1200" b="0" i="0" u="none" strike="noStrike" kern="1200" baseline="0" dirty="0" err="1" smtClean="0">
                <a:solidFill>
                  <a:schemeClr val="tx1"/>
                </a:solidFill>
                <a:latin typeface="+mn-lt"/>
                <a:ea typeface="+mn-ea"/>
                <a:cs typeface="+mn-cs"/>
              </a:rPr>
              <a:t>nondisplaced</a:t>
            </a:r>
            <a:r>
              <a:rPr lang="en-IN" sz="1200" b="0" i="0" u="none" strike="noStrike" kern="1200" baseline="0" dirty="0" smtClean="0">
                <a:solidFill>
                  <a:schemeClr val="tx1"/>
                </a:solidFill>
                <a:latin typeface="+mn-lt"/>
                <a:ea typeface="+mn-ea"/>
                <a:cs typeface="+mn-cs"/>
              </a:rPr>
              <a:t> position (</a:t>
            </a:r>
            <a:r>
              <a:rPr lang="en-IN" sz="1200" b="1" i="0" u="none" strike="noStrike" kern="1200" baseline="0" dirty="0" smtClean="0">
                <a:solidFill>
                  <a:schemeClr val="tx1"/>
                </a:solidFill>
                <a:latin typeface="+mn-lt"/>
                <a:ea typeface="+mn-ea"/>
                <a:cs typeface="+mn-cs"/>
              </a:rPr>
              <a:t>C</a:t>
            </a:r>
            <a:r>
              <a:rPr lang="en-IN" sz="1200" b="0" i="0" u="none" strike="noStrike" kern="1200" baseline="0" dirty="0" smtClean="0">
                <a:solidFill>
                  <a:schemeClr val="tx1"/>
                </a:solidFill>
                <a:latin typeface="+mn-lt"/>
                <a:ea typeface="+mn-ea"/>
                <a:cs typeface="+mn-cs"/>
              </a:rPr>
              <a:t>). When dilated,</a:t>
            </a:r>
          </a:p>
          <a:p>
            <a:r>
              <a:rPr lang="en-IN" sz="1200" b="0" i="0" u="none" strike="noStrike" kern="1200" baseline="0" dirty="0" smtClean="0">
                <a:solidFill>
                  <a:schemeClr val="tx1"/>
                </a:solidFill>
                <a:latin typeface="+mn-lt"/>
                <a:ea typeface="+mn-ea"/>
                <a:cs typeface="+mn-cs"/>
              </a:rPr>
              <a:t>thin, or significantly </a:t>
            </a:r>
            <a:r>
              <a:rPr lang="en-IN" sz="1200" b="0" i="0" u="none" strike="noStrike" kern="1200" baseline="0" dirty="0" err="1" smtClean="0">
                <a:solidFill>
                  <a:schemeClr val="tx1"/>
                </a:solidFill>
                <a:latin typeface="+mn-lt"/>
                <a:ea typeface="+mn-ea"/>
                <a:cs typeface="+mn-cs"/>
              </a:rPr>
              <a:t>dyskinetic</a:t>
            </a:r>
            <a:r>
              <a:rPr lang="en-IN" sz="1200" b="0" i="0" u="none" strike="noStrike" kern="1200" baseline="0" dirty="0" smtClean="0">
                <a:solidFill>
                  <a:schemeClr val="tx1"/>
                </a:solidFill>
                <a:latin typeface="+mn-lt"/>
                <a:ea typeface="+mn-ea"/>
                <a:cs typeface="+mn-cs"/>
              </a:rPr>
              <a:t>, the </a:t>
            </a:r>
            <a:r>
              <a:rPr lang="en-IN" sz="1200" b="0" i="0" u="none" strike="noStrike" kern="1200" baseline="0" dirty="0" err="1" smtClean="0">
                <a:solidFill>
                  <a:schemeClr val="tx1"/>
                </a:solidFill>
                <a:latin typeface="+mn-lt"/>
                <a:ea typeface="+mn-ea"/>
                <a:cs typeface="+mn-cs"/>
              </a:rPr>
              <a:t>atrialized</a:t>
            </a:r>
            <a:r>
              <a:rPr lang="en-IN" sz="1200" b="0" i="0" u="none" strike="noStrike" kern="1200" baseline="0" dirty="0" smtClean="0">
                <a:solidFill>
                  <a:schemeClr val="tx1"/>
                </a:solidFill>
                <a:latin typeface="+mn-lt"/>
                <a:ea typeface="+mn-ea"/>
                <a:cs typeface="+mn-cs"/>
              </a:rPr>
              <a:t> right ventricle can be reduced in size by either elliptical resection or</a:t>
            </a:r>
          </a:p>
          <a:p>
            <a:r>
              <a:rPr lang="en-IN" sz="1200" b="0" i="0" u="none" strike="noStrike" kern="1200" baseline="0" dirty="0" smtClean="0">
                <a:solidFill>
                  <a:schemeClr val="tx1"/>
                </a:solidFill>
                <a:latin typeface="+mn-lt"/>
                <a:ea typeface="+mn-ea"/>
                <a:cs typeface="+mn-cs"/>
              </a:rPr>
              <a:t>plication (</a:t>
            </a:r>
            <a:r>
              <a:rPr lang="en-IN" sz="1200" b="1" i="0" u="none" strike="noStrike" kern="1200" baseline="0" dirty="0" smtClean="0">
                <a:solidFill>
                  <a:schemeClr val="tx1"/>
                </a:solidFill>
                <a:latin typeface="+mn-lt"/>
                <a:ea typeface="+mn-ea"/>
                <a:cs typeface="+mn-cs"/>
              </a:rPr>
              <a:t>C</a:t>
            </a:r>
            <a:r>
              <a:rPr lang="en-IN" sz="1200" b="0" i="0" u="none" strike="noStrike" kern="1200" baseline="0" dirty="0" smtClean="0">
                <a:solidFill>
                  <a:schemeClr val="tx1"/>
                </a:solidFill>
                <a:latin typeface="+mn-lt"/>
                <a:ea typeface="+mn-ea"/>
                <a:cs typeface="+mn-cs"/>
              </a:rPr>
              <a:t>). The </a:t>
            </a:r>
            <a:r>
              <a:rPr lang="en-IN" sz="1200" b="0" i="0" u="none" strike="noStrike" kern="1200" baseline="0" dirty="0" err="1" smtClean="0">
                <a:solidFill>
                  <a:schemeClr val="tx1"/>
                </a:solidFill>
                <a:latin typeface="+mn-lt"/>
                <a:ea typeface="+mn-ea"/>
                <a:cs typeface="+mn-cs"/>
              </a:rPr>
              <a:t>annuloplasty</a:t>
            </a:r>
            <a:r>
              <a:rPr lang="en-IN" sz="1200" b="0" i="0" u="none" strike="noStrike" kern="1200" baseline="0" dirty="0" smtClean="0">
                <a:solidFill>
                  <a:schemeClr val="tx1"/>
                </a:solidFill>
                <a:latin typeface="+mn-lt"/>
                <a:ea typeface="+mn-ea"/>
                <a:cs typeface="+mn-cs"/>
              </a:rPr>
              <a:t> reduces the size of the </a:t>
            </a:r>
            <a:r>
              <a:rPr lang="en-IN" sz="1200" b="0" i="0" u="none" strike="noStrike" kern="1200" baseline="0" dirty="0" err="1" smtClean="0">
                <a:solidFill>
                  <a:schemeClr val="tx1"/>
                </a:solidFill>
                <a:latin typeface="+mn-lt"/>
                <a:ea typeface="+mn-ea"/>
                <a:cs typeface="+mn-cs"/>
              </a:rPr>
              <a:t>intraventricular</a:t>
            </a:r>
            <a:r>
              <a:rPr lang="en-IN" sz="1200" b="0" i="0" u="none" strike="noStrike" kern="1200" baseline="0" dirty="0" smtClean="0">
                <a:solidFill>
                  <a:schemeClr val="tx1"/>
                </a:solidFill>
                <a:latin typeface="+mn-lt"/>
                <a:ea typeface="+mn-ea"/>
                <a:cs typeface="+mn-cs"/>
              </a:rPr>
              <a:t> junction to what is appropriate to the size</a:t>
            </a:r>
          </a:p>
          <a:p>
            <a:r>
              <a:rPr lang="en-IN" sz="1200" b="0" i="0" u="none" strike="noStrike" kern="1200" baseline="0" dirty="0" smtClean="0">
                <a:solidFill>
                  <a:schemeClr val="tx1"/>
                </a:solidFill>
                <a:latin typeface="+mn-lt"/>
                <a:ea typeface="+mn-ea"/>
                <a:cs typeface="+mn-cs"/>
              </a:rPr>
              <a:t>of the reconstructed cone</a:t>
            </a:r>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t>105</a:t>
            </a:fld>
            <a:endParaRPr lang="en-IN"/>
          </a:p>
        </p:txBody>
      </p:sp>
    </p:spTree>
    <p:extLst>
      <p:ext uri="{BB962C8B-B14F-4D97-AF65-F5344CB8AC3E}">
        <p14:creationId xmlns:p14="http://schemas.microsoft.com/office/powerpoint/2010/main" val="134289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t>106</a:t>
            </a:fld>
            <a:endParaRPr lang="en-IN"/>
          </a:p>
        </p:txBody>
      </p:sp>
    </p:spTree>
    <p:extLst>
      <p:ext uri="{BB962C8B-B14F-4D97-AF65-F5344CB8AC3E}">
        <p14:creationId xmlns:p14="http://schemas.microsoft.com/office/powerpoint/2010/main" val="2520532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Thus, tricuspid valve repair techniques continue to evolve, and there is no universally</a:t>
            </a:r>
          </a:p>
          <a:p>
            <a:r>
              <a:rPr lang="en-IN" sz="1200" b="0" i="0" u="none" strike="noStrike" kern="1200" baseline="0" dirty="0" smtClean="0">
                <a:solidFill>
                  <a:schemeClr val="tx1"/>
                </a:solidFill>
                <a:latin typeface="+mn-lt"/>
                <a:ea typeface="+mn-ea"/>
                <a:cs typeface="+mn-cs"/>
              </a:rPr>
              <a:t>correct technique because of the anatomic variation observed in patients with </a:t>
            </a:r>
            <a:r>
              <a:rPr lang="en-IN" sz="1200" b="0" i="0" u="none" strike="noStrike" kern="1200" baseline="0" dirty="0" err="1" smtClean="0">
                <a:solidFill>
                  <a:schemeClr val="tx1"/>
                </a:solidFill>
                <a:latin typeface="+mn-lt"/>
                <a:ea typeface="+mn-ea"/>
                <a:cs typeface="+mn-cs"/>
              </a:rPr>
              <a:t>Ebstein</a:t>
            </a:r>
            <a:r>
              <a:rPr lang="en-IN" sz="1200" b="0" i="0" u="none" strike="noStrike" kern="1200" baseline="0" dirty="0" smtClean="0">
                <a:solidFill>
                  <a:schemeClr val="tx1"/>
                </a:solidFill>
                <a:latin typeface="+mn-lt"/>
                <a:ea typeface="+mn-ea"/>
                <a:cs typeface="+mn-cs"/>
              </a:rPr>
              <a:t> anomaly.</a:t>
            </a:r>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t>111</a:t>
            </a:fld>
            <a:endParaRPr lang="en-IN"/>
          </a:p>
        </p:txBody>
      </p:sp>
    </p:spTree>
    <p:extLst>
      <p:ext uri="{BB962C8B-B14F-4D97-AF65-F5344CB8AC3E}">
        <p14:creationId xmlns:p14="http://schemas.microsoft.com/office/powerpoint/2010/main" val="439624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390814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5AD719-F0BA-4231-B196-F2C83ADA8844}" type="datetimeFigureOut">
              <a:rPr lang="en-IN" smtClean="0"/>
              <a:t>12-Feb-2019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18558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3695145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t>‹#›</a:t>
            </a:fld>
            <a:endParaRPr lang="en-IN"/>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99117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359468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35AD719-F0BA-4231-B196-F2C83ADA8844}" type="datetimeFigureOut">
              <a:rPr lang="en-IN" smtClean="0"/>
              <a:t>12-Feb-2019</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1449185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35AD719-F0BA-4231-B196-F2C83ADA8844}" type="datetimeFigureOut">
              <a:rPr lang="en-IN" smtClean="0"/>
              <a:t>12-Feb-2019</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3680507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3051401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79067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3943836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553873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5AD719-F0BA-4231-B196-F2C83ADA8844}" type="datetimeFigureOut">
              <a:rPr lang="en-IN" smtClean="0"/>
              <a:t>12-Feb-2019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1691470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5AD719-F0BA-4231-B196-F2C83ADA8844}" type="datetimeFigureOut">
              <a:rPr lang="en-IN" smtClean="0"/>
              <a:t>12-Feb-2019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97801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3"/>
          <p:cNvSpPr>
            <a:spLocks noGrp="1"/>
          </p:cNvSpPr>
          <p:nvPr>
            <p:ph type="ftr" sz="quarter" idx="11"/>
          </p:nvPr>
        </p:nvSpPr>
        <p:spPr/>
        <p:txBody>
          <a:bodyPr/>
          <a:lstStyle/>
          <a:p>
            <a:endParaRPr lang="en-IN"/>
          </a:p>
        </p:txBody>
      </p:sp>
      <p:sp>
        <p:nvSpPr>
          <p:cNvPr id="6" name="Slide Number Placeholder 4"/>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98975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2"/>
          <p:cNvSpPr>
            <a:spLocks noGrp="1"/>
          </p:cNvSpPr>
          <p:nvPr>
            <p:ph type="ftr" sz="quarter" idx="11"/>
          </p:nvPr>
        </p:nvSpPr>
        <p:spPr/>
        <p:txBody>
          <a:bodyPr/>
          <a:lstStyle/>
          <a:p>
            <a:endParaRPr lang="en-IN"/>
          </a:p>
        </p:txBody>
      </p:sp>
      <p:sp>
        <p:nvSpPr>
          <p:cNvPr id="6" name="Slide Number Placeholder 3"/>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849792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835AD719-F0BA-4231-B196-F2C83ADA8844}" type="datetimeFigureOut">
              <a:rPr lang="en-IN" smtClean="0"/>
              <a:t>12-Feb-2019</a:t>
            </a:fld>
            <a:endParaRPr lang="en-IN"/>
          </a:p>
        </p:txBody>
      </p:sp>
      <p:sp>
        <p:nvSpPr>
          <p:cNvPr id="5" name="Footer Placeholder 5"/>
          <p:cNvSpPr>
            <a:spLocks noGrp="1"/>
          </p:cNvSpPr>
          <p:nvPr>
            <p:ph type="ftr" sz="quarter" idx="11"/>
          </p:nvPr>
        </p:nvSpPr>
        <p:spPr/>
        <p:txBody>
          <a:bodyPr/>
          <a:lstStyle/>
          <a:p>
            <a:endParaRPr lang="en-IN"/>
          </a:p>
        </p:txBody>
      </p:sp>
      <p:sp>
        <p:nvSpPr>
          <p:cNvPr id="6" name="Slide Number Placeholder 6"/>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2086630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5AD719-F0BA-4231-B196-F2C83ADA8844}" type="datetimeFigureOut">
              <a:rPr lang="en-IN" smtClean="0"/>
              <a:t>12-Feb-2019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655AC2B-F4B6-4306-9CF5-137802A78565}" type="slidenum">
              <a:rPr lang="en-IN" smtClean="0"/>
              <a:t>‹#›</a:t>
            </a:fld>
            <a:endParaRPr lang="en-IN"/>
          </a:p>
        </p:txBody>
      </p:sp>
    </p:spTree>
    <p:extLst>
      <p:ext uri="{BB962C8B-B14F-4D97-AF65-F5344CB8AC3E}">
        <p14:creationId xmlns:p14="http://schemas.microsoft.com/office/powerpoint/2010/main" val="367602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35AD719-F0BA-4231-B196-F2C83ADA8844}" type="datetimeFigureOut">
              <a:rPr lang="en-IN" smtClean="0"/>
              <a:t>12-Feb-2019</a:t>
            </a:fld>
            <a:endParaRPr lang="en-IN"/>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IN"/>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655AC2B-F4B6-4306-9CF5-137802A78565}" type="slidenum">
              <a:rPr lang="en-IN" smtClean="0"/>
              <a:t>‹#›</a:t>
            </a:fld>
            <a:endParaRPr lang="en-IN"/>
          </a:p>
        </p:txBody>
      </p:sp>
    </p:spTree>
    <p:extLst>
      <p:ext uri="{BB962C8B-B14F-4D97-AF65-F5344CB8AC3E}">
        <p14:creationId xmlns:p14="http://schemas.microsoft.com/office/powerpoint/2010/main" val="15401034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7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IN" dirty="0" smtClean="0"/>
              <a:t>EBSTEINS ANOMALY</a:t>
            </a:r>
            <a:br>
              <a:rPr lang="en-IN" dirty="0" smtClean="0"/>
            </a:br>
            <a:endParaRPr lang="en-IN" sz="1800" dirty="0"/>
          </a:p>
        </p:txBody>
      </p:sp>
      <p:sp>
        <p:nvSpPr>
          <p:cNvPr id="3" name="Subtitle 2"/>
          <p:cNvSpPr>
            <a:spLocks noGrp="1"/>
          </p:cNvSpPr>
          <p:nvPr>
            <p:ph type="subTitle" idx="1"/>
          </p:nvPr>
        </p:nvSpPr>
        <p:spPr/>
        <p:txBody>
          <a:bodyPr/>
          <a:lstStyle/>
          <a:p>
            <a:r>
              <a:rPr lang="en-IN" dirty="0" smtClean="0"/>
              <a:t>DR NIYAS K NASEER</a:t>
            </a:r>
          </a:p>
          <a:p>
            <a:r>
              <a:rPr lang="en-IN" dirty="0" smtClean="0"/>
              <a:t>SR CARDIOLOGY</a:t>
            </a:r>
            <a:endParaRPr lang="en-IN" dirty="0"/>
          </a:p>
        </p:txBody>
      </p:sp>
    </p:spTree>
    <p:extLst>
      <p:ext uri="{BB962C8B-B14F-4D97-AF65-F5344CB8AC3E}">
        <p14:creationId xmlns:p14="http://schemas.microsoft.com/office/powerpoint/2010/main" val="1300750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Valve Leaflets and Valve Orifice</a:t>
            </a:r>
            <a:br>
              <a:rPr lang="en-IN" i="1" dirty="0"/>
            </a:br>
            <a:endParaRPr lang="en-IN" dirty="0"/>
          </a:p>
        </p:txBody>
      </p:sp>
      <p:sp>
        <p:nvSpPr>
          <p:cNvPr id="3" name="Content Placeholder 2"/>
          <p:cNvSpPr>
            <a:spLocks noGrp="1"/>
          </p:cNvSpPr>
          <p:nvPr>
            <p:ph idx="1"/>
          </p:nvPr>
        </p:nvSpPr>
        <p:spPr/>
        <p:txBody>
          <a:bodyPr>
            <a:normAutofit/>
          </a:bodyPr>
          <a:lstStyle/>
          <a:p>
            <a:r>
              <a:rPr lang="en-IN" dirty="0" smtClean="0">
                <a:solidFill>
                  <a:schemeClr val="accent1"/>
                </a:solidFill>
              </a:rPr>
              <a:t>Septal </a:t>
            </a:r>
            <a:r>
              <a:rPr lang="en-IN" dirty="0">
                <a:solidFill>
                  <a:schemeClr val="accent1"/>
                </a:solidFill>
              </a:rPr>
              <a:t>and posterior leaflets </a:t>
            </a:r>
            <a:r>
              <a:rPr lang="en-IN" dirty="0" smtClean="0">
                <a:solidFill>
                  <a:schemeClr val="accent1"/>
                </a:solidFill>
              </a:rPr>
              <a:t>-</a:t>
            </a:r>
            <a:r>
              <a:rPr lang="en-IN" dirty="0" smtClean="0"/>
              <a:t>adherent ,redundant </a:t>
            </a:r>
            <a:r>
              <a:rPr lang="en-IN" dirty="0"/>
              <a:t>and </a:t>
            </a:r>
            <a:r>
              <a:rPr lang="en-IN" dirty="0" smtClean="0"/>
              <a:t>dysplastic Nodular </a:t>
            </a:r>
            <a:r>
              <a:rPr lang="en-IN" dirty="0"/>
              <a:t>appearance of the free </a:t>
            </a:r>
            <a:r>
              <a:rPr lang="en-IN" dirty="0" smtClean="0"/>
              <a:t>edge</a:t>
            </a:r>
            <a:endParaRPr lang="en-IN" dirty="0"/>
          </a:p>
          <a:p>
            <a:r>
              <a:rPr lang="en-IN" dirty="0">
                <a:solidFill>
                  <a:schemeClr val="accent1"/>
                </a:solidFill>
              </a:rPr>
              <a:t>Anterior leaflet </a:t>
            </a:r>
            <a:r>
              <a:rPr lang="en-IN" dirty="0" smtClean="0"/>
              <a:t>- </a:t>
            </a:r>
            <a:r>
              <a:rPr lang="en-IN" dirty="0"/>
              <a:t>large and ‘</a:t>
            </a:r>
            <a:r>
              <a:rPr lang="en-IN" dirty="0" err="1"/>
              <a:t>saillike</a:t>
            </a:r>
            <a:r>
              <a:rPr lang="en-IN" dirty="0" smtClean="0"/>
              <a:t>’ – fenestrated-</a:t>
            </a:r>
            <a:r>
              <a:rPr lang="en-IN" dirty="0"/>
              <a:t> </a:t>
            </a:r>
            <a:r>
              <a:rPr lang="en-IN" dirty="0" smtClean="0"/>
              <a:t>additional </a:t>
            </a:r>
            <a:r>
              <a:rPr lang="en-IN" dirty="0"/>
              <a:t>tricuspid </a:t>
            </a:r>
            <a:r>
              <a:rPr lang="en-IN" dirty="0" smtClean="0"/>
              <a:t>regurgitation</a:t>
            </a:r>
          </a:p>
          <a:p>
            <a:endParaRPr lang="en-IN" dirty="0" smtClean="0"/>
          </a:p>
          <a:p>
            <a:r>
              <a:rPr lang="en-IN" dirty="0" smtClean="0"/>
              <a:t>Rarely</a:t>
            </a:r>
            <a:r>
              <a:rPr lang="en-IN" dirty="0"/>
              <a:t>, </a:t>
            </a:r>
            <a:r>
              <a:rPr lang="en-IN" dirty="0" smtClean="0"/>
              <a:t>concomitant </a:t>
            </a:r>
            <a:r>
              <a:rPr lang="en-IN" dirty="0"/>
              <a:t>tricuspid </a:t>
            </a:r>
            <a:r>
              <a:rPr lang="en-IN" dirty="0" smtClean="0"/>
              <a:t>stenosis or </a:t>
            </a:r>
            <a:r>
              <a:rPr lang="en-IN" dirty="0"/>
              <a:t>even </a:t>
            </a:r>
            <a:r>
              <a:rPr lang="en-IN" dirty="0" smtClean="0"/>
              <a:t>atresia </a:t>
            </a:r>
            <a:endParaRPr lang="en-IN" dirty="0"/>
          </a:p>
          <a:p>
            <a:r>
              <a:rPr lang="en-IN" dirty="0" smtClean="0"/>
              <a:t>Redundancy </a:t>
            </a:r>
            <a:r>
              <a:rPr lang="en-IN" dirty="0"/>
              <a:t>of tricuspid valve tissue may encroach </a:t>
            </a:r>
            <a:r>
              <a:rPr lang="en-IN" dirty="0" smtClean="0"/>
              <a:t>RV outflow </a:t>
            </a:r>
            <a:r>
              <a:rPr lang="en-IN" dirty="0"/>
              <a:t>tract and cause sub pulmonary stenosis</a:t>
            </a:r>
          </a:p>
        </p:txBody>
      </p:sp>
    </p:spTree>
    <p:extLst>
      <p:ext uri="{BB962C8B-B14F-4D97-AF65-F5344CB8AC3E}">
        <p14:creationId xmlns:p14="http://schemas.microsoft.com/office/powerpoint/2010/main" val="42370710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646111" y="452717"/>
            <a:ext cx="9404723" cy="5893492"/>
          </a:xfrm>
          <a:prstGeom prst="rect">
            <a:avLst/>
          </a:prstGeom>
        </p:spPr>
      </p:pic>
    </p:spTree>
    <p:extLst>
      <p:ext uri="{BB962C8B-B14F-4D97-AF65-F5344CB8AC3E}">
        <p14:creationId xmlns:p14="http://schemas.microsoft.com/office/powerpoint/2010/main" val="29985997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Modified Danielson Repair</a:t>
            </a:r>
            <a:endParaRPr lang="en-IN" dirty="0"/>
          </a:p>
        </p:txBody>
      </p:sp>
      <p:sp>
        <p:nvSpPr>
          <p:cNvPr id="3" name="Content Placeholder 2"/>
          <p:cNvSpPr>
            <a:spLocks noGrp="1"/>
          </p:cNvSpPr>
          <p:nvPr>
            <p:ph idx="1"/>
          </p:nvPr>
        </p:nvSpPr>
        <p:spPr/>
        <p:txBody>
          <a:bodyPr/>
          <a:lstStyle/>
          <a:p>
            <a:pPr marL="0" indent="0">
              <a:buNone/>
            </a:pPr>
            <a:r>
              <a:rPr lang="en-IN" dirty="0" smtClean="0"/>
              <a:t>Modifications involve-</a:t>
            </a:r>
          </a:p>
          <a:p>
            <a:r>
              <a:rPr lang="en-IN" dirty="0" smtClean="0"/>
              <a:t>Bringing the anterior papillary muscles towards the ventricular septum ,which facilitates </a:t>
            </a:r>
            <a:r>
              <a:rPr lang="en-IN" dirty="0" err="1" smtClean="0"/>
              <a:t>coaptation</a:t>
            </a:r>
            <a:r>
              <a:rPr lang="en-IN" dirty="0" smtClean="0"/>
              <a:t> of the leading edge of the anterior leaflet with the ventricular septum</a:t>
            </a:r>
          </a:p>
          <a:p>
            <a:r>
              <a:rPr lang="en-IN" dirty="0" smtClean="0"/>
              <a:t>Generally ,an </a:t>
            </a:r>
            <a:r>
              <a:rPr lang="en-IN" dirty="0" err="1" smtClean="0"/>
              <a:t>antero</a:t>
            </a:r>
            <a:r>
              <a:rPr lang="en-IN" dirty="0" smtClean="0"/>
              <a:t> posterior tricuspid purse string or ringed </a:t>
            </a:r>
            <a:r>
              <a:rPr lang="en-IN" dirty="0" err="1" smtClean="0"/>
              <a:t>annuloplasty</a:t>
            </a:r>
            <a:r>
              <a:rPr lang="en-IN" dirty="0" smtClean="0"/>
              <a:t> is used , and </a:t>
            </a:r>
            <a:r>
              <a:rPr lang="en-IN" dirty="0" err="1" smtClean="0"/>
              <a:t>atrialized</a:t>
            </a:r>
            <a:r>
              <a:rPr lang="en-IN" dirty="0" smtClean="0"/>
              <a:t> right ventricular plication is performed selectively</a:t>
            </a:r>
          </a:p>
          <a:p>
            <a:r>
              <a:rPr lang="en-IN" dirty="0" smtClean="0">
                <a:solidFill>
                  <a:schemeClr val="accent1"/>
                </a:solidFill>
              </a:rPr>
              <a:t>This results in a TV repair at the level of the functional annulus in contrast to the original repair which brought the hinge point of the functional annulus up to the true annulus</a:t>
            </a:r>
            <a:endParaRPr lang="en-IN" dirty="0">
              <a:solidFill>
                <a:schemeClr val="accent1"/>
              </a:solidFill>
            </a:endParaRPr>
          </a:p>
        </p:txBody>
      </p:sp>
    </p:spTree>
    <p:extLst>
      <p:ext uri="{BB962C8B-B14F-4D97-AF65-F5344CB8AC3E}">
        <p14:creationId xmlns:p14="http://schemas.microsoft.com/office/powerpoint/2010/main" val="30776629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French Experience: </a:t>
            </a:r>
            <a:r>
              <a:rPr lang="en-IN" b="1" dirty="0" err="1"/>
              <a:t>Carpentier</a:t>
            </a:r>
            <a:r>
              <a:rPr lang="en-IN" b="1" dirty="0"/>
              <a:t> Repair</a:t>
            </a:r>
            <a:endParaRPr lang="en-IN" dirty="0"/>
          </a:p>
        </p:txBody>
      </p:sp>
      <p:sp>
        <p:nvSpPr>
          <p:cNvPr id="3" name="Content Placeholder 2"/>
          <p:cNvSpPr>
            <a:spLocks noGrp="1"/>
          </p:cNvSpPr>
          <p:nvPr>
            <p:ph idx="1"/>
          </p:nvPr>
        </p:nvSpPr>
        <p:spPr/>
        <p:txBody>
          <a:bodyPr>
            <a:normAutofit/>
          </a:bodyPr>
          <a:lstStyle/>
          <a:p>
            <a:r>
              <a:rPr lang="en-IN" dirty="0" smtClean="0"/>
              <a:t>anterior </a:t>
            </a:r>
            <a:r>
              <a:rPr lang="en-IN" dirty="0"/>
              <a:t>leaflet </a:t>
            </a:r>
            <a:r>
              <a:rPr lang="en-IN" dirty="0" smtClean="0"/>
              <a:t>and </a:t>
            </a:r>
            <a:r>
              <a:rPr lang="en-IN" dirty="0"/>
              <a:t>the adjacent part of the inferior leaflet were detached followed by longitudinal plication of </a:t>
            </a:r>
            <a:r>
              <a:rPr lang="en-IN" dirty="0" smtClean="0"/>
              <a:t>the </a:t>
            </a:r>
            <a:r>
              <a:rPr lang="en-IN" dirty="0" err="1" smtClean="0"/>
              <a:t>atrialized</a:t>
            </a:r>
            <a:r>
              <a:rPr lang="en-IN" dirty="0" smtClean="0"/>
              <a:t> </a:t>
            </a:r>
            <a:r>
              <a:rPr lang="en-IN" dirty="0"/>
              <a:t>RV and </a:t>
            </a:r>
            <a:r>
              <a:rPr lang="en-IN" dirty="0" smtClean="0"/>
              <a:t>RA</a:t>
            </a:r>
          </a:p>
          <a:p>
            <a:r>
              <a:rPr lang="en-IN" dirty="0" smtClean="0"/>
              <a:t>The </a:t>
            </a:r>
            <a:r>
              <a:rPr lang="en-IN" dirty="0">
                <a:solidFill>
                  <a:schemeClr val="accent1"/>
                </a:solidFill>
              </a:rPr>
              <a:t>anterior and inferior leaflets were repositioned to cover the orifice area at the </a:t>
            </a:r>
            <a:r>
              <a:rPr lang="en-IN" dirty="0" smtClean="0">
                <a:solidFill>
                  <a:schemeClr val="accent1"/>
                </a:solidFill>
              </a:rPr>
              <a:t>normal level</a:t>
            </a:r>
          </a:p>
          <a:p>
            <a:r>
              <a:rPr lang="en-IN" dirty="0" err="1" smtClean="0"/>
              <a:t>Remodeling</a:t>
            </a:r>
            <a:r>
              <a:rPr lang="en-IN" dirty="0" smtClean="0"/>
              <a:t> </a:t>
            </a:r>
            <a:r>
              <a:rPr lang="en-IN" dirty="0"/>
              <a:t>and reinforcement of the tricuspid annulus was performed with a </a:t>
            </a:r>
            <a:r>
              <a:rPr lang="en-IN" dirty="0">
                <a:solidFill>
                  <a:schemeClr val="accent1"/>
                </a:solidFill>
              </a:rPr>
              <a:t>prosthetic </a:t>
            </a:r>
            <a:r>
              <a:rPr lang="en-IN" dirty="0" smtClean="0">
                <a:solidFill>
                  <a:schemeClr val="accent1"/>
                </a:solidFill>
              </a:rPr>
              <a:t>ring</a:t>
            </a:r>
          </a:p>
          <a:p>
            <a:r>
              <a:rPr lang="en-IN" dirty="0" smtClean="0"/>
              <a:t>Unlike </a:t>
            </a:r>
            <a:r>
              <a:rPr lang="en-IN" dirty="0"/>
              <a:t>the CR, the anterior and inferior leaflets were not mobilized or rotated clockwise to meet the </a:t>
            </a:r>
            <a:r>
              <a:rPr lang="en-IN" dirty="0" smtClean="0"/>
              <a:t>septal leaflet</a:t>
            </a:r>
            <a:endParaRPr lang="en-IN" dirty="0"/>
          </a:p>
        </p:txBody>
      </p:sp>
    </p:spTree>
    <p:extLst>
      <p:ext uri="{BB962C8B-B14F-4D97-AF65-F5344CB8AC3E}">
        <p14:creationId xmlns:p14="http://schemas.microsoft.com/office/powerpoint/2010/main" val="32393843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The VENTRICULIZATION PROCEDURE</a:t>
            </a:r>
            <a:endParaRPr lang="en-IN" dirty="0"/>
          </a:p>
        </p:txBody>
      </p:sp>
      <p:sp>
        <p:nvSpPr>
          <p:cNvPr id="3" name="Content Placeholder 2"/>
          <p:cNvSpPr>
            <a:spLocks noGrp="1"/>
          </p:cNvSpPr>
          <p:nvPr>
            <p:ph idx="1"/>
          </p:nvPr>
        </p:nvSpPr>
        <p:spPr/>
        <p:txBody>
          <a:bodyPr/>
          <a:lstStyle/>
          <a:p>
            <a:r>
              <a:rPr lang="en-IN" dirty="0" err="1" smtClean="0"/>
              <a:t>Ullamann</a:t>
            </a:r>
            <a:r>
              <a:rPr lang="en-IN" dirty="0" smtClean="0"/>
              <a:t> et al. described the </a:t>
            </a:r>
            <a:r>
              <a:rPr lang="en-IN" dirty="0" err="1" smtClean="0"/>
              <a:t>ventriculization</a:t>
            </a:r>
            <a:r>
              <a:rPr lang="en-IN" dirty="0" smtClean="0"/>
              <a:t> procedure in 2004</a:t>
            </a:r>
          </a:p>
          <a:p>
            <a:r>
              <a:rPr lang="en-IN" dirty="0" smtClean="0"/>
              <a:t>This is characterized by reintegration of the </a:t>
            </a:r>
            <a:r>
              <a:rPr lang="en-IN" dirty="0" err="1" smtClean="0"/>
              <a:t>atrialized</a:t>
            </a:r>
            <a:r>
              <a:rPr lang="en-IN" dirty="0" smtClean="0"/>
              <a:t> portion of the RV into the right ventricular cavity</a:t>
            </a:r>
          </a:p>
          <a:p>
            <a:r>
              <a:rPr lang="en-IN" dirty="0" err="1" smtClean="0">
                <a:solidFill>
                  <a:schemeClr val="accent1"/>
                </a:solidFill>
              </a:rPr>
              <a:t>Orthotopic</a:t>
            </a:r>
            <a:r>
              <a:rPr lang="en-IN" dirty="0" smtClean="0">
                <a:solidFill>
                  <a:schemeClr val="accent1"/>
                </a:solidFill>
              </a:rPr>
              <a:t> transposition of the detached </a:t>
            </a:r>
            <a:r>
              <a:rPr lang="en-IN" dirty="0">
                <a:solidFill>
                  <a:schemeClr val="accent1"/>
                </a:solidFill>
              </a:rPr>
              <a:t>septal </a:t>
            </a:r>
            <a:r>
              <a:rPr lang="en-IN" dirty="0" smtClean="0">
                <a:solidFill>
                  <a:schemeClr val="accent1"/>
                </a:solidFill>
              </a:rPr>
              <a:t>and posterior leaflets of the TV</a:t>
            </a:r>
          </a:p>
          <a:p>
            <a:r>
              <a:rPr lang="en-IN" dirty="0" err="1" smtClean="0"/>
              <a:t>Reimplanted</a:t>
            </a:r>
            <a:r>
              <a:rPr lang="en-IN" dirty="0" smtClean="0"/>
              <a:t> septal leaflet serves as an opposing structure for </a:t>
            </a:r>
            <a:r>
              <a:rPr lang="en-IN" dirty="0" err="1" smtClean="0"/>
              <a:t>coaptation</a:t>
            </a:r>
            <a:r>
              <a:rPr lang="en-IN" dirty="0" smtClean="0"/>
              <a:t> of the reconstructed AV valve</a:t>
            </a:r>
            <a:endParaRPr lang="en-IN" dirty="0"/>
          </a:p>
        </p:txBody>
      </p:sp>
    </p:spTree>
    <p:extLst>
      <p:ext uri="{BB962C8B-B14F-4D97-AF65-F5344CB8AC3E}">
        <p14:creationId xmlns:p14="http://schemas.microsoft.com/office/powerpoint/2010/main" val="21229748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THE BRAZIL EXPERIENCE (da </a:t>
            </a:r>
            <a:r>
              <a:rPr lang="en-IN" b="1" dirty="0" err="1" smtClean="0"/>
              <a:t>silva</a:t>
            </a:r>
            <a:r>
              <a:rPr lang="en-IN" b="1" dirty="0" smtClean="0"/>
              <a:t> approach)</a:t>
            </a:r>
            <a:endParaRPr lang="en-IN" dirty="0"/>
          </a:p>
        </p:txBody>
      </p:sp>
      <p:sp>
        <p:nvSpPr>
          <p:cNvPr id="3" name="Content Placeholder 2"/>
          <p:cNvSpPr>
            <a:spLocks noGrp="1"/>
          </p:cNvSpPr>
          <p:nvPr>
            <p:ph idx="1"/>
          </p:nvPr>
        </p:nvSpPr>
        <p:spPr/>
        <p:txBody>
          <a:bodyPr/>
          <a:lstStyle/>
          <a:p>
            <a:r>
              <a:rPr lang="en-IN" dirty="0" smtClean="0">
                <a:solidFill>
                  <a:schemeClr val="accent1"/>
                </a:solidFill>
              </a:rPr>
              <a:t>Some septal leaflet should be present for</a:t>
            </a:r>
            <a:r>
              <a:rPr lang="en-IN" dirty="0" smtClean="0"/>
              <a:t> this repair </a:t>
            </a:r>
          </a:p>
          <a:p>
            <a:endParaRPr lang="en-IN" dirty="0"/>
          </a:p>
          <a:p>
            <a:endParaRPr lang="en-IN" dirty="0" smtClean="0"/>
          </a:p>
          <a:p>
            <a:r>
              <a:rPr lang="en-IN" dirty="0" smtClean="0">
                <a:solidFill>
                  <a:schemeClr val="accent1"/>
                </a:solidFill>
              </a:rPr>
              <a:t>Most anatomic- </a:t>
            </a:r>
            <a:r>
              <a:rPr lang="en-IN" dirty="0" smtClean="0"/>
              <a:t>completion of the delamination process of the TV , providing 360 degrees of leaflet tissue around the AV junction with its hinge at the AV groove (true annulus)</a:t>
            </a:r>
            <a:endParaRPr lang="en-IN" dirty="0"/>
          </a:p>
        </p:txBody>
      </p:sp>
    </p:spTree>
    <p:extLst>
      <p:ext uri="{BB962C8B-B14F-4D97-AF65-F5344CB8AC3E}">
        <p14:creationId xmlns:p14="http://schemas.microsoft.com/office/powerpoint/2010/main" val="40750664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10189"/>
            <a:ext cx="10208525" cy="6629497"/>
          </a:xfrm>
        </p:spPr>
      </p:pic>
    </p:spTree>
    <p:extLst>
      <p:ext uri="{BB962C8B-B14F-4D97-AF65-F5344CB8AC3E}">
        <p14:creationId xmlns:p14="http://schemas.microsoft.com/office/powerpoint/2010/main" val="10057180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387" y="169246"/>
            <a:ext cx="9923433" cy="6579398"/>
          </a:xfrm>
        </p:spPr>
      </p:pic>
    </p:spTree>
    <p:extLst>
      <p:ext uri="{BB962C8B-B14F-4D97-AF65-F5344CB8AC3E}">
        <p14:creationId xmlns:p14="http://schemas.microsoft.com/office/powerpoint/2010/main" val="1256486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72" y="196542"/>
            <a:ext cx="10169092" cy="6620384"/>
          </a:xfrm>
        </p:spPr>
      </p:pic>
    </p:spTree>
    <p:extLst>
      <p:ext uri="{BB962C8B-B14F-4D97-AF65-F5344CB8AC3E}">
        <p14:creationId xmlns:p14="http://schemas.microsoft.com/office/powerpoint/2010/main" val="10773279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798" y="169247"/>
            <a:ext cx="9896136" cy="6490860"/>
          </a:xfrm>
        </p:spPr>
      </p:pic>
    </p:spTree>
    <p:extLst>
      <p:ext uri="{BB962C8B-B14F-4D97-AF65-F5344CB8AC3E}">
        <p14:creationId xmlns:p14="http://schemas.microsoft.com/office/powerpoint/2010/main" val="42833191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5599"/>
            <a:ext cx="10290412" cy="6504508"/>
          </a:xfrm>
        </p:spPr>
      </p:pic>
    </p:spTree>
    <p:extLst>
      <p:ext uri="{BB962C8B-B14F-4D97-AF65-F5344CB8AC3E}">
        <p14:creationId xmlns:p14="http://schemas.microsoft.com/office/powerpoint/2010/main" val="2698624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a:p>
            <a:endParaRPr lang="en-IN" dirty="0"/>
          </a:p>
          <a:p>
            <a:endParaRPr lang="en-IN" dirty="0"/>
          </a:p>
        </p:txBody>
      </p:sp>
      <p:pic>
        <p:nvPicPr>
          <p:cNvPr id="4" name="Picture 3"/>
          <p:cNvPicPr>
            <a:picLocks noChangeAspect="1"/>
          </p:cNvPicPr>
          <p:nvPr/>
        </p:nvPicPr>
        <p:blipFill>
          <a:blip r:embed="rId2"/>
          <a:stretch>
            <a:fillRect/>
          </a:stretch>
        </p:blipFill>
        <p:spPr>
          <a:xfrm>
            <a:off x="1644225" y="1853248"/>
            <a:ext cx="4064407" cy="4029829"/>
          </a:xfrm>
          <a:prstGeom prst="rect">
            <a:avLst/>
          </a:prstGeom>
        </p:spPr>
      </p:pic>
      <p:pic>
        <p:nvPicPr>
          <p:cNvPr id="5" name="Picture 4"/>
          <p:cNvPicPr>
            <a:picLocks noChangeAspect="1"/>
          </p:cNvPicPr>
          <p:nvPr/>
        </p:nvPicPr>
        <p:blipFill>
          <a:blip r:embed="rId3"/>
          <a:stretch>
            <a:fillRect/>
          </a:stretch>
        </p:blipFill>
        <p:spPr>
          <a:xfrm>
            <a:off x="5985447" y="1853248"/>
            <a:ext cx="4064406" cy="4066289"/>
          </a:xfrm>
          <a:prstGeom prst="rect">
            <a:avLst/>
          </a:prstGeom>
        </p:spPr>
      </p:pic>
    </p:spTree>
    <p:extLst>
      <p:ext uri="{BB962C8B-B14F-4D97-AF65-F5344CB8AC3E}">
        <p14:creationId xmlns:p14="http://schemas.microsoft.com/office/powerpoint/2010/main" val="414532052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865" y="210190"/>
            <a:ext cx="9882490" cy="6364222"/>
          </a:xfrm>
        </p:spPr>
      </p:pic>
    </p:spTree>
    <p:extLst>
      <p:ext uri="{BB962C8B-B14F-4D97-AF65-F5344CB8AC3E}">
        <p14:creationId xmlns:p14="http://schemas.microsoft.com/office/powerpoint/2010/main" val="179741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t>Relative contraindication to the reconstruction technique</a:t>
            </a:r>
            <a:endParaRPr lang="en-IN" dirty="0"/>
          </a:p>
        </p:txBody>
      </p:sp>
      <p:sp>
        <p:nvSpPr>
          <p:cNvPr id="3" name="Content Placeholder 2"/>
          <p:cNvSpPr>
            <a:spLocks noGrp="1"/>
          </p:cNvSpPr>
          <p:nvPr>
            <p:ph idx="1"/>
          </p:nvPr>
        </p:nvSpPr>
        <p:spPr/>
        <p:txBody>
          <a:bodyPr/>
          <a:lstStyle/>
          <a:p>
            <a:pPr marL="0" indent="0">
              <a:buNone/>
            </a:pPr>
            <a:r>
              <a:rPr lang="en-IN" dirty="0"/>
              <a:t>(1) patient age &gt;60 </a:t>
            </a:r>
            <a:r>
              <a:rPr lang="en-IN" dirty="0" smtClean="0"/>
              <a:t>years</a:t>
            </a:r>
          </a:p>
          <a:p>
            <a:pPr marL="0" indent="0">
              <a:buNone/>
            </a:pPr>
            <a:r>
              <a:rPr lang="en-IN" dirty="0" smtClean="0"/>
              <a:t>(2</a:t>
            </a:r>
            <a:r>
              <a:rPr lang="en-IN" dirty="0"/>
              <a:t>) moderate </a:t>
            </a:r>
            <a:r>
              <a:rPr lang="en-IN" dirty="0" smtClean="0"/>
              <a:t>pulmonary hypertension</a:t>
            </a:r>
          </a:p>
          <a:p>
            <a:pPr marL="0" indent="0">
              <a:buNone/>
            </a:pPr>
            <a:r>
              <a:rPr lang="en-IN" dirty="0" smtClean="0"/>
              <a:t>(3</a:t>
            </a:r>
            <a:r>
              <a:rPr lang="en-IN" dirty="0"/>
              <a:t>) severe LV dysfunction (EF &lt;30</a:t>
            </a:r>
            <a:r>
              <a:rPr lang="en-IN" dirty="0" smtClean="0"/>
              <a:t>%)</a:t>
            </a:r>
          </a:p>
          <a:p>
            <a:pPr marL="0" indent="0">
              <a:buNone/>
            </a:pPr>
            <a:r>
              <a:rPr lang="en-IN" dirty="0" smtClean="0"/>
              <a:t>(</a:t>
            </a:r>
            <a:r>
              <a:rPr lang="en-IN" dirty="0"/>
              <a:t>4) absent septal </a:t>
            </a:r>
            <a:r>
              <a:rPr lang="en-IN" dirty="0" smtClean="0"/>
              <a:t>leaflet</a:t>
            </a:r>
            <a:endParaRPr lang="en-IN" dirty="0"/>
          </a:p>
          <a:p>
            <a:pPr marL="0" indent="0">
              <a:buNone/>
            </a:pPr>
            <a:r>
              <a:rPr lang="en-IN" dirty="0" smtClean="0"/>
              <a:t>(5</a:t>
            </a:r>
            <a:r>
              <a:rPr lang="en-IN" dirty="0"/>
              <a:t>) heavy </a:t>
            </a:r>
            <a:r>
              <a:rPr lang="en-IN" dirty="0" err="1"/>
              <a:t>muscularization</a:t>
            </a:r>
            <a:r>
              <a:rPr lang="en-IN" dirty="0"/>
              <a:t> of </a:t>
            </a:r>
            <a:r>
              <a:rPr lang="en-IN" dirty="0" smtClean="0"/>
              <a:t>the anterior leaflet</a:t>
            </a:r>
            <a:endParaRPr lang="en-IN" dirty="0"/>
          </a:p>
          <a:p>
            <a:pPr marL="0" indent="0">
              <a:buNone/>
            </a:pPr>
            <a:r>
              <a:rPr lang="en-IN" dirty="0" smtClean="0"/>
              <a:t>(6</a:t>
            </a:r>
            <a:r>
              <a:rPr lang="en-IN" dirty="0"/>
              <a:t>) severe tricuspid valve annular dilation with massive RV enlargement and systolic </a:t>
            </a:r>
            <a:r>
              <a:rPr lang="en-IN" dirty="0" smtClean="0"/>
              <a:t>dysfunction (</a:t>
            </a:r>
            <a:r>
              <a:rPr lang="en-IN" dirty="0"/>
              <a:t>usually in older adults)</a:t>
            </a:r>
          </a:p>
        </p:txBody>
      </p:sp>
    </p:spTree>
    <p:extLst>
      <p:ext uri="{BB962C8B-B14F-4D97-AF65-F5344CB8AC3E}">
        <p14:creationId xmlns:p14="http://schemas.microsoft.com/office/powerpoint/2010/main" val="31027783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TRICUSPID VALVE REPLACEMENT</a:t>
            </a:r>
            <a:endParaRPr lang="en-IN" dirty="0"/>
          </a:p>
        </p:txBody>
      </p:sp>
      <p:sp>
        <p:nvSpPr>
          <p:cNvPr id="3" name="Content Placeholder 2"/>
          <p:cNvSpPr>
            <a:spLocks noGrp="1"/>
          </p:cNvSpPr>
          <p:nvPr>
            <p:ph idx="1"/>
          </p:nvPr>
        </p:nvSpPr>
        <p:spPr/>
        <p:txBody>
          <a:bodyPr/>
          <a:lstStyle/>
          <a:p>
            <a:r>
              <a:rPr lang="en-IN" dirty="0" smtClean="0">
                <a:solidFill>
                  <a:schemeClr val="accent1"/>
                </a:solidFill>
              </a:rPr>
              <a:t>Repair preferred than replacement</a:t>
            </a:r>
          </a:p>
          <a:p>
            <a:r>
              <a:rPr lang="en-IN" dirty="0" smtClean="0"/>
              <a:t>Porcine </a:t>
            </a:r>
            <a:r>
              <a:rPr lang="en-IN" dirty="0" err="1" smtClean="0"/>
              <a:t>bioprosthetic</a:t>
            </a:r>
            <a:r>
              <a:rPr lang="en-IN" dirty="0" smtClean="0"/>
              <a:t> valve replacement best option(</a:t>
            </a:r>
            <a:r>
              <a:rPr lang="en-IN" dirty="0" err="1" smtClean="0"/>
              <a:t>bioprostheses</a:t>
            </a:r>
            <a:r>
              <a:rPr lang="en-IN" dirty="0" smtClean="0"/>
              <a:t> preferred –lack of need of OAC)</a:t>
            </a:r>
          </a:p>
          <a:p>
            <a:endParaRPr lang="en-IN" dirty="0" smtClean="0"/>
          </a:p>
          <a:p>
            <a:r>
              <a:rPr lang="en-IN" dirty="0" smtClean="0"/>
              <a:t>During valve replacement , the suture line is deviated to the atrial side of the </a:t>
            </a:r>
            <a:r>
              <a:rPr lang="en-IN" dirty="0" err="1" smtClean="0"/>
              <a:t>atrioventricular</a:t>
            </a:r>
            <a:r>
              <a:rPr lang="en-IN" dirty="0" smtClean="0"/>
              <a:t> node and membranous septum to avoid the conduction tissue and right coronary artery </a:t>
            </a:r>
            <a:r>
              <a:rPr lang="en-IN" dirty="0" smtClean="0"/>
              <a:t>injury -this </a:t>
            </a:r>
            <a:r>
              <a:rPr lang="en-IN" dirty="0" smtClean="0"/>
              <a:t>results in an intra atrial position of the prosthesis</a:t>
            </a:r>
          </a:p>
        </p:txBody>
      </p:sp>
    </p:spTree>
    <p:extLst>
      <p:ext uri="{BB962C8B-B14F-4D97-AF65-F5344CB8AC3E}">
        <p14:creationId xmlns:p14="http://schemas.microsoft.com/office/powerpoint/2010/main" val="2270314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BDCPA </a:t>
            </a:r>
            <a:endParaRPr lang="en-IN" dirty="0"/>
          </a:p>
        </p:txBody>
      </p:sp>
      <p:sp>
        <p:nvSpPr>
          <p:cNvPr id="3" name="Content Placeholder 2"/>
          <p:cNvSpPr>
            <a:spLocks noGrp="1"/>
          </p:cNvSpPr>
          <p:nvPr>
            <p:ph idx="1"/>
          </p:nvPr>
        </p:nvSpPr>
        <p:spPr/>
        <p:txBody>
          <a:bodyPr/>
          <a:lstStyle/>
          <a:p>
            <a:pPr marL="0" indent="0">
              <a:buNone/>
            </a:pPr>
            <a:r>
              <a:rPr lang="en-IN" dirty="0" smtClean="0"/>
              <a:t>Two mechanism-</a:t>
            </a:r>
          </a:p>
          <a:p>
            <a:r>
              <a:rPr lang="en-IN" dirty="0" smtClean="0"/>
              <a:t>Reduces venous return to the enlarged , </a:t>
            </a:r>
            <a:r>
              <a:rPr lang="en-IN" dirty="0" smtClean="0">
                <a:solidFill>
                  <a:schemeClr val="accent1"/>
                </a:solidFill>
              </a:rPr>
              <a:t>dysfunctional RV </a:t>
            </a:r>
            <a:r>
              <a:rPr lang="en-IN" dirty="0" smtClean="0"/>
              <a:t>by approx. one third</a:t>
            </a:r>
          </a:p>
          <a:p>
            <a:r>
              <a:rPr lang="en-IN" dirty="0" smtClean="0"/>
              <a:t>Provides sufficient preload to the LV to </a:t>
            </a:r>
            <a:r>
              <a:rPr lang="en-IN" dirty="0" err="1" smtClean="0"/>
              <a:t>sutain</a:t>
            </a:r>
            <a:r>
              <a:rPr lang="en-IN" dirty="0" smtClean="0"/>
              <a:t> adequate systemic perfusion when right sided output is low</a:t>
            </a:r>
          </a:p>
          <a:p>
            <a:pPr marL="0" indent="0">
              <a:buNone/>
            </a:pPr>
            <a:r>
              <a:rPr lang="en-IN" dirty="0" smtClean="0"/>
              <a:t>Preferred in the following situation</a:t>
            </a:r>
          </a:p>
          <a:p>
            <a:r>
              <a:rPr lang="en-IN" dirty="0" smtClean="0"/>
              <a:t>LVEDP is &lt; 12 mmHg</a:t>
            </a:r>
          </a:p>
          <a:p>
            <a:r>
              <a:rPr lang="en-IN" dirty="0" err="1" smtClean="0"/>
              <a:t>Transpulmonary</a:t>
            </a:r>
            <a:r>
              <a:rPr lang="en-IN" dirty="0" smtClean="0"/>
              <a:t> gradient &lt; 10mm Hg</a:t>
            </a:r>
          </a:p>
          <a:p>
            <a:r>
              <a:rPr lang="en-IN" dirty="0" smtClean="0"/>
              <a:t>Mean pulmonary arterial pressure &lt; 16mmHg</a:t>
            </a:r>
            <a:endParaRPr lang="en-IN" dirty="0"/>
          </a:p>
        </p:txBody>
      </p:sp>
    </p:spTree>
    <p:extLst>
      <p:ext uri="{BB962C8B-B14F-4D97-AF65-F5344CB8AC3E}">
        <p14:creationId xmlns:p14="http://schemas.microsoft.com/office/powerpoint/2010/main" val="29169421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Indications for the BDCPA include</a:t>
            </a:r>
            <a:endParaRPr lang="en-IN"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eriod"/>
            </a:pPr>
            <a:r>
              <a:rPr lang="en-IN" dirty="0" smtClean="0"/>
              <a:t>Severe RV enlargement or /and dysfunction </a:t>
            </a:r>
          </a:p>
          <a:p>
            <a:pPr marL="457200" indent="-457200">
              <a:buFont typeface="+mj-lt"/>
              <a:buAutoNum type="arabicPeriod"/>
            </a:pPr>
            <a:r>
              <a:rPr lang="en-IN" dirty="0" smtClean="0"/>
              <a:t>Squashed LV (D shaped LV)</a:t>
            </a:r>
          </a:p>
          <a:p>
            <a:pPr marL="457200" indent="-457200">
              <a:buFont typeface="+mj-lt"/>
              <a:buAutoNum type="arabicPeriod"/>
            </a:pPr>
            <a:r>
              <a:rPr lang="en-IN" dirty="0" smtClean="0"/>
              <a:t>Moderate degree of TV stenosis (mean gradient &gt; 6mm Hg) as a result of reduction in the valve orifice area after repair</a:t>
            </a:r>
          </a:p>
          <a:p>
            <a:pPr marL="457200" indent="-457200">
              <a:buFont typeface="+mj-lt"/>
              <a:buAutoNum type="arabicPeriod"/>
            </a:pPr>
            <a:r>
              <a:rPr lang="en-IN" dirty="0" smtClean="0"/>
              <a:t>RA:LA pressure ratio &gt; 1.5 indicates poor RV function </a:t>
            </a:r>
          </a:p>
          <a:p>
            <a:pPr marL="457200" indent="-457200">
              <a:buFont typeface="+mj-lt"/>
              <a:buAutoNum type="arabicPeriod"/>
            </a:pPr>
            <a:r>
              <a:rPr lang="en-IN" dirty="0" err="1" smtClean="0"/>
              <a:t>Preoperatve</a:t>
            </a:r>
            <a:r>
              <a:rPr lang="en-IN" dirty="0" smtClean="0"/>
              <a:t> cyanosis at rest or with exercise</a:t>
            </a:r>
          </a:p>
          <a:p>
            <a:pPr marL="457200" indent="-457200">
              <a:buFont typeface="+mj-lt"/>
              <a:buAutoNum type="arabicPeriod"/>
            </a:pPr>
            <a:endParaRPr lang="en-IN" dirty="0"/>
          </a:p>
          <a:p>
            <a:pPr marL="0" indent="0">
              <a:buNone/>
            </a:pPr>
            <a:r>
              <a:rPr lang="en-IN" dirty="0"/>
              <a:t>disadvantages: </a:t>
            </a:r>
            <a:endParaRPr lang="en-IN" dirty="0" smtClean="0"/>
          </a:p>
          <a:p>
            <a:r>
              <a:rPr lang="en-IN" dirty="0" smtClean="0"/>
              <a:t>(</a:t>
            </a:r>
            <a:r>
              <a:rPr lang="en-IN" dirty="0"/>
              <a:t>1) </a:t>
            </a:r>
            <a:r>
              <a:rPr lang="en-IN" dirty="0" err="1"/>
              <a:t>pulsatility</a:t>
            </a:r>
            <a:r>
              <a:rPr lang="en-IN" dirty="0"/>
              <a:t> of the head and neck veins, (2) facial swelling, (3) potential development of </a:t>
            </a:r>
            <a:r>
              <a:rPr lang="en-IN" dirty="0" err="1"/>
              <a:t>veno</a:t>
            </a:r>
            <a:r>
              <a:rPr lang="en-IN" dirty="0" smtClean="0"/>
              <a:t>– </a:t>
            </a:r>
            <a:r>
              <a:rPr lang="en-IN" dirty="0" err="1" smtClean="0"/>
              <a:t>veno</a:t>
            </a:r>
            <a:r>
              <a:rPr lang="en-IN" dirty="0" smtClean="0"/>
              <a:t> </a:t>
            </a:r>
            <a:r>
              <a:rPr lang="en-IN" dirty="0"/>
              <a:t>collaterals and/or pulmonary arteriovenous fistulae, and (4) limitation of access to the heart from </a:t>
            </a:r>
            <a:r>
              <a:rPr lang="en-IN" dirty="0" smtClean="0"/>
              <a:t>the internal </a:t>
            </a:r>
            <a:r>
              <a:rPr lang="en-IN" dirty="0"/>
              <a:t>jugular vein</a:t>
            </a:r>
          </a:p>
        </p:txBody>
      </p:sp>
    </p:spTree>
    <p:extLst>
      <p:ext uri="{BB962C8B-B14F-4D97-AF65-F5344CB8AC3E}">
        <p14:creationId xmlns:p14="http://schemas.microsoft.com/office/powerpoint/2010/main" val="7222003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One and a half ventricle repair</a:t>
            </a:r>
            <a:endParaRPr lang="en-IN" dirty="0"/>
          </a:p>
        </p:txBody>
      </p:sp>
      <p:sp>
        <p:nvSpPr>
          <p:cNvPr id="3" name="Content Placeholder 2"/>
          <p:cNvSpPr>
            <a:spLocks noGrp="1"/>
          </p:cNvSpPr>
          <p:nvPr>
            <p:ph idx="1"/>
          </p:nvPr>
        </p:nvSpPr>
        <p:spPr/>
        <p:txBody>
          <a:bodyPr>
            <a:normAutofit fontScale="85000" lnSpcReduction="10000"/>
          </a:bodyPr>
          <a:lstStyle/>
          <a:p>
            <a:pPr marL="0" indent="0">
              <a:buNone/>
            </a:pPr>
            <a:r>
              <a:rPr lang="en-IN" dirty="0" smtClean="0">
                <a:solidFill>
                  <a:schemeClr val="accent1"/>
                </a:solidFill>
              </a:rPr>
              <a:t>Indications </a:t>
            </a:r>
          </a:p>
          <a:p>
            <a:r>
              <a:rPr lang="en-IN" dirty="0" smtClean="0"/>
              <a:t>severely </a:t>
            </a:r>
            <a:r>
              <a:rPr lang="en-IN" dirty="0"/>
              <a:t>enlarged right atrium, severe tricuspid regurgitation</a:t>
            </a:r>
            <a:r>
              <a:rPr lang="en-IN" dirty="0" smtClean="0"/>
              <a:t>, bidirectional </a:t>
            </a:r>
            <a:r>
              <a:rPr lang="en-IN" dirty="0"/>
              <a:t>shunt across the PFO/ASD, very </a:t>
            </a:r>
            <a:r>
              <a:rPr lang="en-IN" dirty="0" err="1"/>
              <a:t>hypoplastic</a:t>
            </a:r>
            <a:r>
              <a:rPr lang="en-IN" dirty="0"/>
              <a:t> </a:t>
            </a:r>
            <a:r>
              <a:rPr lang="en-IN" dirty="0" smtClean="0"/>
              <a:t>right ventricle </a:t>
            </a:r>
            <a:r>
              <a:rPr lang="en-IN" dirty="0"/>
              <a:t>with minimal functional right ventricle, </a:t>
            </a:r>
            <a:r>
              <a:rPr lang="en-IN" dirty="0" smtClean="0"/>
              <a:t>depressed LV </a:t>
            </a:r>
            <a:r>
              <a:rPr lang="en-IN" dirty="0"/>
              <a:t>systolic function or a combination </a:t>
            </a:r>
          </a:p>
          <a:p>
            <a:pPr marL="0" indent="0">
              <a:buNone/>
            </a:pPr>
            <a:r>
              <a:rPr lang="en-IN" dirty="0" smtClean="0">
                <a:solidFill>
                  <a:schemeClr val="accent1"/>
                </a:solidFill>
              </a:rPr>
              <a:t>Surgery</a:t>
            </a:r>
          </a:p>
          <a:p>
            <a:r>
              <a:rPr lang="en-IN" dirty="0" smtClean="0"/>
              <a:t>patch </a:t>
            </a:r>
            <a:r>
              <a:rPr lang="en-IN" dirty="0"/>
              <a:t>closure of ASD, repair of tricuspid </a:t>
            </a:r>
            <a:r>
              <a:rPr lang="en-IN" dirty="0" smtClean="0"/>
              <a:t>valve with </a:t>
            </a:r>
            <a:r>
              <a:rPr lang="en-IN" dirty="0"/>
              <a:t>reduction of the </a:t>
            </a:r>
            <a:r>
              <a:rPr lang="en-IN" dirty="0" err="1"/>
              <a:t>atrialized</a:t>
            </a:r>
            <a:r>
              <a:rPr lang="en-IN" dirty="0"/>
              <a:t> portion of right ventricle </a:t>
            </a:r>
            <a:r>
              <a:rPr lang="en-IN" dirty="0" smtClean="0"/>
              <a:t>and a </a:t>
            </a:r>
            <a:r>
              <a:rPr lang="en-IN" dirty="0"/>
              <a:t>bidirectional Glenn operation (i.e. end to side </a:t>
            </a:r>
            <a:r>
              <a:rPr lang="en-IN" dirty="0" smtClean="0"/>
              <a:t>anastomosis of </a:t>
            </a:r>
            <a:r>
              <a:rPr lang="en-IN" dirty="0"/>
              <a:t>the superior vena cava to the right pulmonary artery</a:t>
            </a:r>
            <a:r>
              <a:rPr lang="en-IN" dirty="0" smtClean="0"/>
              <a:t>)</a:t>
            </a:r>
          </a:p>
          <a:p>
            <a:pPr marL="0" indent="0">
              <a:buNone/>
            </a:pPr>
            <a:r>
              <a:rPr lang="en-IN" dirty="0" smtClean="0">
                <a:solidFill>
                  <a:schemeClr val="accent1"/>
                </a:solidFill>
              </a:rPr>
              <a:t>accomplishes </a:t>
            </a:r>
            <a:r>
              <a:rPr lang="en-IN" dirty="0">
                <a:solidFill>
                  <a:schemeClr val="accent1"/>
                </a:solidFill>
              </a:rPr>
              <a:t>the following</a:t>
            </a:r>
            <a:r>
              <a:rPr lang="en-IN" dirty="0" smtClean="0">
                <a:solidFill>
                  <a:schemeClr val="accent1"/>
                </a:solidFill>
              </a:rPr>
              <a:t>—</a:t>
            </a:r>
          </a:p>
          <a:p>
            <a:r>
              <a:rPr lang="en-IN" dirty="0" smtClean="0"/>
              <a:t>unloads </a:t>
            </a:r>
            <a:r>
              <a:rPr lang="en-IN" dirty="0"/>
              <a:t>the </a:t>
            </a:r>
            <a:r>
              <a:rPr lang="en-IN" dirty="0" smtClean="0"/>
              <a:t>right atrial </a:t>
            </a:r>
            <a:r>
              <a:rPr lang="en-IN" dirty="0"/>
              <a:t>and right ventricular volume by approximately </a:t>
            </a:r>
            <a:r>
              <a:rPr lang="en-IN" dirty="0" smtClean="0"/>
              <a:t>one third and still, </a:t>
            </a:r>
            <a:r>
              <a:rPr lang="en-IN" dirty="0"/>
              <a:t>right ventricle can contribute to the </a:t>
            </a:r>
            <a:r>
              <a:rPr lang="en-IN" dirty="0" smtClean="0"/>
              <a:t>pulmonary circulation </a:t>
            </a:r>
            <a:r>
              <a:rPr lang="en-IN" dirty="0"/>
              <a:t>maintaining pulsatile flow and allowing </a:t>
            </a:r>
            <a:r>
              <a:rPr lang="en-IN" dirty="0" smtClean="0"/>
              <a:t>for flexibility </a:t>
            </a:r>
            <a:r>
              <a:rPr lang="en-IN" dirty="0"/>
              <a:t>to cope with transient increases in </a:t>
            </a:r>
            <a:r>
              <a:rPr lang="en-IN" dirty="0" smtClean="0"/>
              <a:t>pulmonary vascular </a:t>
            </a:r>
            <a:r>
              <a:rPr lang="en-IN" dirty="0"/>
              <a:t>resistance and allows for more aggressive repair </a:t>
            </a:r>
            <a:r>
              <a:rPr lang="en-IN" dirty="0" smtClean="0"/>
              <a:t>of the </a:t>
            </a:r>
            <a:r>
              <a:rPr lang="en-IN" dirty="0"/>
              <a:t>tricuspid valve without concern for tricuspid stenosis </a:t>
            </a:r>
            <a:r>
              <a:rPr lang="en-IN" dirty="0" smtClean="0"/>
              <a:t>due to </a:t>
            </a:r>
            <a:r>
              <a:rPr lang="en-IN" dirty="0"/>
              <a:t>overcorrection.</a:t>
            </a:r>
          </a:p>
        </p:txBody>
      </p:sp>
    </p:spTree>
    <p:extLst>
      <p:ext uri="{BB962C8B-B14F-4D97-AF65-F5344CB8AC3E}">
        <p14:creationId xmlns:p14="http://schemas.microsoft.com/office/powerpoint/2010/main" val="620998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Atrial septal fenestration</a:t>
            </a:r>
            <a:endParaRPr lang="en-IN" dirty="0"/>
          </a:p>
        </p:txBody>
      </p:sp>
      <p:sp>
        <p:nvSpPr>
          <p:cNvPr id="3" name="Content Placeholder 2"/>
          <p:cNvSpPr>
            <a:spLocks noGrp="1"/>
          </p:cNvSpPr>
          <p:nvPr>
            <p:ph idx="1"/>
          </p:nvPr>
        </p:nvSpPr>
        <p:spPr/>
        <p:txBody>
          <a:bodyPr/>
          <a:lstStyle/>
          <a:p>
            <a:r>
              <a:rPr lang="en-IN" dirty="0" smtClean="0"/>
              <a:t>In RV dysfunction , an alternative to the bidirectional </a:t>
            </a:r>
            <a:r>
              <a:rPr lang="en-IN" dirty="0" err="1" smtClean="0"/>
              <a:t>canopulmonary</a:t>
            </a:r>
            <a:r>
              <a:rPr lang="en-IN" dirty="0" smtClean="0"/>
              <a:t> shunt</a:t>
            </a:r>
          </a:p>
          <a:p>
            <a:r>
              <a:rPr lang="en-IN" dirty="0" smtClean="0"/>
              <a:t>Involve either subtotal closure of an ASD or leaving a patent foramen </a:t>
            </a:r>
            <a:r>
              <a:rPr lang="en-IN" dirty="0" err="1" smtClean="0"/>
              <a:t>ovale</a:t>
            </a:r>
            <a:r>
              <a:rPr lang="en-IN" dirty="0" smtClean="0"/>
              <a:t> </a:t>
            </a:r>
            <a:r>
              <a:rPr lang="en-IN" dirty="0" smtClean="0"/>
              <a:t>open</a:t>
            </a:r>
            <a:endParaRPr lang="en-IN" dirty="0" smtClean="0"/>
          </a:p>
        </p:txBody>
      </p:sp>
    </p:spTree>
    <p:extLst>
      <p:ext uri="{BB962C8B-B14F-4D97-AF65-F5344CB8AC3E}">
        <p14:creationId xmlns:p14="http://schemas.microsoft.com/office/powerpoint/2010/main" val="15812477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r>
              <a:rPr lang="en-IN" dirty="0" smtClean="0"/>
              <a:t>Transient episodes of exacerbated RV </a:t>
            </a:r>
            <a:r>
              <a:rPr lang="en-IN" dirty="0" err="1" smtClean="0"/>
              <a:t>dysfuntion</a:t>
            </a:r>
            <a:r>
              <a:rPr lang="en-IN" dirty="0" smtClean="0"/>
              <a:t> result in right to left shunting that increases left sided preload that minimizes or avoids low cardiac output to systemic </a:t>
            </a:r>
            <a:r>
              <a:rPr lang="en-IN" dirty="0" smtClean="0"/>
              <a:t>circulation</a:t>
            </a:r>
          </a:p>
          <a:p>
            <a:endParaRPr lang="en-IN" dirty="0" smtClean="0"/>
          </a:p>
          <a:p>
            <a:r>
              <a:rPr lang="en-IN" dirty="0" smtClean="0"/>
              <a:t>Helpful in the neonates undergoing biventricular repair when increased pulmonary vascular resistance may still be present or exacerbated by the pulmonary </a:t>
            </a:r>
            <a:r>
              <a:rPr lang="en-IN" dirty="0" err="1" smtClean="0"/>
              <a:t>vasoconstive</a:t>
            </a:r>
            <a:r>
              <a:rPr lang="en-IN" dirty="0" smtClean="0"/>
              <a:t> effects of </a:t>
            </a:r>
            <a:r>
              <a:rPr lang="en-IN" dirty="0" err="1" smtClean="0"/>
              <a:t>intropic</a:t>
            </a:r>
            <a:r>
              <a:rPr lang="en-IN" dirty="0" smtClean="0"/>
              <a:t> support</a:t>
            </a:r>
            <a:endParaRPr lang="en-IN" dirty="0"/>
          </a:p>
        </p:txBody>
      </p:sp>
    </p:spTree>
    <p:extLst>
      <p:ext uri="{BB962C8B-B14F-4D97-AF65-F5344CB8AC3E}">
        <p14:creationId xmlns:p14="http://schemas.microsoft.com/office/powerpoint/2010/main" val="387181700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Arrhythmia management</a:t>
            </a:r>
            <a:endParaRPr lang="en-IN" dirty="0"/>
          </a:p>
        </p:txBody>
      </p:sp>
      <p:sp>
        <p:nvSpPr>
          <p:cNvPr id="3" name="Content Placeholder 2"/>
          <p:cNvSpPr>
            <a:spLocks noGrp="1"/>
          </p:cNvSpPr>
          <p:nvPr>
            <p:ph idx="1"/>
          </p:nvPr>
        </p:nvSpPr>
        <p:spPr/>
        <p:txBody>
          <a:bodyPr/>
          <a:lstStyle/>
          <a:p>
            <a:r>
              <a:rPr lang="en-IN" dirty="0" smtClean="0"/>
              <a:t>Atrial fibrillation and flutter –MC</a:t>
            </a:r>
          </a:p>
          <a:p>
            <a:r>
              <a:rPr lang="en-IN" dirty="0" smtClean="0"/>
              <a:t>Most surgeons used successfully the </a:t>
            </a:r>
            <a:r>
              <a:rPr lang="en-IN" dirty="0" smtClean="0">
                <a:solidFill>
                  <a:schemeClr val="accent1"/>
                </a:solidFill>
              </a:rPr>
              <a:t>right sided cut and sew lesions of cox –maze III procedure</a:t>
            </a:r>
            <a:r>
              <a:rPr lang="en-IN" dirty="0" smtClean="0"/>
              <a:t> in </a:t>
            </a:r>
            <a:r>
              <a:rPr lang="en-IN" dirty="0" err="1" smtClean="0"/>
              <a:t>ebsteins</a:t>
            </a:r>
            <a:r>
              <a:rPr lang="en-IN" dirty="0" smtClean="0"/>
              <a:t> anomaly</a:t>
            </a:r>
          </a:p>
          <a:p>
            <a:r>
              <a:rPr lang="en-IN" dirty="0" smtClean="0"/>
              <a:t>Radiofrequency ablation and </a:t>
            </a:r>
            <a:r>
              <a:rPr lang="en-IN" dirty="0" err="1" smtClean="0"/>
              <a:t>cryoablation</a:t>
            </a:r>
            <a:r>
              <a:rPr lang="en-IN" dirty="0" smtClean="0"/>
              <a:t> –procedure time for maze procedure is shortened significantly</a:t>
            </a:r>
          </a:p>
          <a:p>
            <a:r>
              <a:rPr lang="en-IN" dirty="0" smtClean="0"/>
              <a:t>A </a:t>
            </a:r>
            <a:r>
              <a:rPr lang="en-IN" dirty="0" err="1" smtClean="0">
                <a:solidFill>
                  <a:schemeClr val="accent1"/>
                </a:solidFill>
              </a:rPr>
              <a:t>biatrial</a:t>
            </a:r>
            <a:r>
              <a:rPr lang="en-IN" dirty="0" smtClean="0">
                <a:solidFill>
                  <a:schemeClr val="accent1"/>
                </a:solidFill>
              </a:rPr>
              <a:t> maze procedure </a:t>
            </a:r>
            <a:r>
              <a:rPr lang="en-IN" dirty="0" smtClean="0"/>
              <a:t>, performed particularly when there is chronic atrial  fibrillation , left atrial dilation or </a:t>
            </a:r>
            <a:r>
              <a:rPr lang="en-IN" dirty="0" err="1" smtClean="0"/>
              <a:t>concomi</a:t>
            </a:r>
            <a:r>
              <a:rPr lang="en-IN" dirty="0" err="1"/>
              <a:t>atriant</a:t>
            </a:r>
            <a:r>
              <a:rPr lang="en-IN" dirty="0"/>
              <a:t> mitral regurgitation</a:t>
            </a:r>
          </a:p>
        </p:txBody>
      </p:sp>
    </p:spTree>
    <p:extLst>
      <p:ext uri="{BB962C8B-B14F-4D97-AF65-F5344CB8AC3E}">
        <p14:creationId xmlns:p14="http://schemas.microsoft.com/office/powerpoint/2010/main" val="298997282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Pacing </a:t>
            </a:r>
            <a:endParaRPr lang="en-IN" dirty="0"/>
          </a:p>
        </p:txBody>
      </p:sp>
      <p:sp>
        <p:nvSpPr>
          <p:cNvPr id="3" name="Content Placeholder 2"/>
          <p:cNvSpPr>
            <a:spLocks noGrp="1"/>
          </p:cNvSpPr>
          <p:nvPr>
            <p:ph idx="1"/>
          </p:nvPr>
        </p:nvSpPr>
        <p:spPr/>
        <p:txBody>
          <a:bodyPr/>
          <a:lstStyle/>
          <a:p>
            <a:r>
              <a:rPr lang="en-IN" dirty="0" smtClean="0"/>
              <a:t>Permanent pacing is required for 3.7% of patients with </a:t>
            </a:r>
            <a:r>
              <a:rPr lang="en-IN" dirty="0" err="1" smtClean="0"/>
              <a:t>ebsteins</a:t>
            </a:r>
            <a:r>
              <a:rPr lang="en-IN" dirty="0" smtClean="0"/>
              <a:t> anomaly , most commonly for </a:t>
            </a:r>
            <a:r>
              <a:rPr lang="en-IN" dirty="0" err="1" smtClean="0"/>
              <a:t>atrioventricular</a:t>
            </a:r>
            <a:r>
              <a:rPr lang="en-IN" dirty="0" smtClean="0"/>
              <a:t> block and rarely for sinus node </a:t>
            </a:r>
            <a:r>
              <a:rPr lang="en-IN" dirty="0" smtClean="0"/>
              <a:t>dysfunction</a:t>
            </a:r>
          </a:p>
          <a:p>
            <a:endParaRPr lang="en-IN" dirty="0" smtClean="0"/>
          </a:p>
          <a:p>
            <a:r>
              <a:rPr lang="en-IN" dirty="0" smtClean="0"/>
              <a:t>In the presence of a tricuspid valve prosthesis the ventricular lead for permanent DDD pacing usually is placed </a:t>
            </a:r>
            <a:r>
              <a:rPr lang="en-IN" dirty="0" err="1" smtClean="0"/>
              <a:t>epicardially</a:t>
            </a:r>
            <a:r>
              <a:rPr lang="en-IN" dirty="0" smtClean="0"/>
              <a:t> or through the coronary sinus or cardiac vein</a:t>
            </a:r>
            <a:endParaRPr lang="en-IN" dirty="0"/>
          </a:p>
        </p:txBody>
      </p:sp>
    </p:spTree>
    <p:extLst>
      <p:ext uri="{BB962C8B-B14F-4D97-AF65-F5344CB8AC3E}">
        <p14:creationId xmlns:p14="http://schemas.microsoft.com/office/powerpoint/2010/main" val="3198429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buNone/>
            </a:pPr>
            <a:r>
              <a:rPr lang="en-IN" b="1" dirty="0" smtClean="0">
                <a:solidFill>
                  <a:schemeClr val="accent1"/>
                </a:solidFill>
              </a:rPr>
              <a:t>Right </a:t>
            </a:r>
            <a:r>
              <a:rPr lang="en-IN" b="1" dirty="0">
                <a:solidFill>
                  <a:schemeClr val="accent1"/>
                </a:solidFill>
              </a:rPr>
              <a:t>atrium (RA) </a:t>
            </a:r>
            <a:r>
              <a:rPr lang="en-IN" b="1" dirty="0" smtClean="0">
                <a:solidFill>
                  <a:schemeClr val="accent1"/>
                </a:solidFill>
              </a:rPr>
              <a:t>– </a:t>
            </a:r>
          </a:p>
          <a:p>
            <a:pPr marL="0" indent="0">
              <a:buNone/>
            </a:pPr>
            <a:r>
              <a:rPr lang="en-IN" dirty="0" smtClean="0"/>
              <a:t>dilated </a:t>
            </a:r>
            <a:r>
              <a:rPr lang="en-IN" dirty="0"/>
              <a:t>and </a:t>
            </a:r>
            <a:r>
              <a:rPr lang="en-IN" dirty="0" smtClean="0"/>
              <a:t>hypertrophied - depends on </a:t>
            </a:r>
            <a:endParaRPr lang="en-IN" dirty="0"/>
          </a:p>
          <a:p>
            <a:r>
              <a:rPr lang="en-IN" dirty="0"/>
              <a:t>degree of displacement of </a:t>
            </a:r>
            <a:r>
              <a:rPr lang="en-IN" dirty="0" smtClean="0"/>
              <a:t>TV leaflets </a:t>
            </a:r>
          </a:p>
          <a:p>
            <a:r>
              <a:rPr lang="en-IN" dirty="0" smtClean="0"/>
              <a:t>resultant </a:t>
            </a:r>
            <a:r>
              <a:rPr lang="en-IN" dirty="0"/>
              <a:t>tricuspid </a:t>
            </a:r>
            <a:r>
              <a:rPr lang="en-IN" dirty="0" smtClean="0"/>
              <a:t>regurgitation</a:t>
            </a:r>
          </a:p>
          <a:p>
            <a:pPr marL="0" indent="0">
              <a:buNone/>
            </a:pPr>
            <a:endParaRPr lang="en-IN" b="1" i="1" dirty="0"/>
          </a:p>
          <a:p>
            <a:pPr marL="0" indent="0">
              <a:buNone/>
            </a:pPr>
            <a:r>
              <a:rPr lang="en-IN" b="1" i="1" dirty="0" smtClean="0">
                <a:solidFill>
                  <a:schemeClr val="accent1"/>
                </a:solidFill>
              </a:rPr>
              <a:t>Right Ventricle -</a:t>
            </a:r>
          </a:p>
          <a:p>
            <a:r>
              <a:rPr lang="en-IN" dirty="0" smtClean="0"/>
              <a:t>In mild and moderate cases- normal with mild RV hypertrophy</a:t>
            </a:r>
          </a:p>
          <a:p>
            <a:r>
              <a:rPr lang="en-IN" dirty="0" smtClean="0"/>
              <a:t>severe cases-near-normal thickness </a:t>
            </a:r>
            <a:r>
              <a:rPr lang="en-IN" dirty="0"/>
              <a:t>to very thin and </a:t>
            </a:r>
            <a:r>
              <a:rPr lang="en-IN" dirty="0" smtClean="0"/>
              <a:t>dysplastic</a:t>
            </a:r>
            <a:endParaRPr lang="en-IN" dirty="0"/>
          </a:p>
        </p:txBody>
      </p:sp>
    </p:spTree>
    <p:extLst>
      <p:ext uri="{BB962C8B-B14F-4D97-AF65-F5344CB8AC3E}">
        <p14:creationId xmlns:p14="http://schemas.microsoft.com/office/powerpoint/2010/main" val="24233472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Cardiac Transplantation</a:t>
            </a:r>
            <a:br>
              <a:rPr lang="en-IN" b="1" dirty="0"/>
            </a:br>
            <a:endParaRPr lang="en-IN" dirty="0"/>
          </a:p>
        </p:txBody>
      </p:sp>
      <p:sp>
        <p:nvSpPr>
          <p:cNvPr id="3" name="Content Placeholder 2"/>
          <p:cNvSpPr>
            <a:spLocks noGrp="1"/>
          </p:cNvSpPr>
          <p:nvPr>
            <p:ph idx="1"/>
          </p:nvPr>
        </p:nvSpPr>
        <p:spPr/>
        <p:txBody>
          <a:bodyPr/>
          <a:lstStyle/>
          <a:p>
            <a:r>
              <a:rPr lang="en-IN" dirty="0" smtClean="0"/>
              <a:t>rarely </a:t>
            </a:r>
            <a:r>
              <a:rPr lang="en-IN" dirty="0"/>
              <a:t>required for </a:t>
            </a:r>
            <a:r>
              <a:rPr lang="en-IN" dirty="0" err="1"/>
              <a:t>Ebstein</a:t>
            </a:r>
            <a:r>
              <a:rPr lang="en-IN" dirty="0"/>
              <a:t> </a:t>
            </a:r>
            <a:r>
              <a:rPr lang="en-IN" dirty="0" smtClean="0"/>
              <a:t>anomaly</a:t>
            </a:r>
          </a:p>
          <a:p>
            <a:r>
              <a:rPr lang="en-IN" dirty="0" smtClean="0"/>
              <a:t>In </a:t>
            </a:r>
            <a:r>
              <a:rPr lang="en-IN" dirty="0"/>
              <a:t>the Mayo Clinic experience the indication for</a:t>
            </a:r>
          </a:p>
          <a:p>
            <a:r>
              <a:rPr lang="en-IN" dirty="0"/>
              <a:t>transplantation </a:t>
            </a:r>
            <a:r>
              <a:rPr lang="en-IN" dirty="0" smtClean="0"/>
              <a:t>- presence </a:t>
            </a:r>
            <a:r>
              <a:rPr lang="en-IN" dirty="0"/>
              <a:t>of severe biventricular dysfunction with an LV EF &lt;</a:t>
            </a:r>
            <a:r>
              <a:rPr lang="en-IN" dirty="0" smtClean="0"/>
              <a:t>25%</a:t>
            </a:r>
          </a:p>
          <a:p>
            <a:r>
              <a:rPr lang="en-IN" dirty="0" smtClean="0"/>
              <a:t>Other indications: </a:t>
            </a:r>
            <a:r>
              <a:rPr lang="en-IN" dirty="0"/>
              <a:t>severe LV dilation and dysfunction particularly </a:t>
            </a:r>
            <a:r>
              <a:rPr lang="en-IN" dirty="0" smtClean="0"/>
              <a:t>when associated </a:t>
            </a:r>
            <a:r>
              <a:rPr lang="en-IN" dirty="0"/>
              <a:t>with mitral regurgitation</a:t>
            </a:r>
          </a:p>
        </p:txBody>
      </p:sp>
    </p:spTree>
    <p:extLst>
      <p:ext uri="{BB962C8B-B14F-4D97-AF65-F5344CB8AC3E}">
        <p14:creationId xmlns:p14="http://schemas.microsoft.com/office/powerpoint/2010/main" val="55533361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Outcomes</a:t>
            </a:r>
            <a:br>
              <a:rPr lang="en-IN" b="1" dirty="0"/>
            </a:br>
            <a:endParaRPr lang="en-IN" dirty="0"/>
          </a:p>
        </p:txBody>
      </p:sp>
      <p:sp>
        <p:nvSpPr>
          <p:cNvPr id="3" name="Content Placeholder 2"/>
          <p:cNvSpPr>
            <a:spLocks noGrp="1"/>
          </p:cNvSpPr>
          <p:nvPr>
            <p:ph idx="1"/>
          </p:nvPr>
        </p:nvSpPr>
        <p:spPr/>
        <p:txBody>
          <a:bodyPr>
            <a:normAutofit/>
          </a:bodyPr>
          <a:lstStyle/>
          <a:p>
            <a:pPr marL="0" indent="0">
              <a:buNone/>
            </a:pPr>
            <a:endParaRPr lang="en-IN" b="1" dirty="0"/>
          </a:p>
          <a:p>
            <a:r>
              <a:rPr lang="en-IN" dirty="0" smtClean="0">
                <a:solidFill>
                  <a:schemeClr val="accent1"/>
                </a:solidFill>
              </a:rPr>
              <a:t>severity </a:t>
            </a:r>
            <a:r>
              <a:rPr lang="en-IN" dirty="0">
                <a:solidFill>
                  <a:schemeClr val="accent1"/>
                </a:solidFill>
              </a:rPr>
              <a:t>of the valve malformation and dysfunction of both ventricles </a:t>
            </a:r>
            <a:r>
              <a:rPr lang="en-IN" dirty="0" smtClean="0"/>
              <a:t>will affect outcome</a:t>
            </a:r>
          </a:p>
          <a:p>
            <a:r>
              <a:rPr lang="en-IN" dirty="0" smtClean="0"/>
              <a:t>Early </a:t>
            </a:r>
            <a:r>
              <a:rPr lang="en-IN" dirty="0"/>
              <a:t>mortality in neonates has been linked to marked RV enlargement, severe tethering of </a:t>
            </a:r>
            <a:r>
              <a:rPr lang="en-IN" dirty="0" smtClean="0"/>
              <a:t>all leaflets</a:t>
            </a:r>
            <a:r>
              <a:rPr lang="en-IN" dirty="0"/>
              <a:t>, LV dysfunction, and pulmonary </a:t>
            </a:r>
            <a:r>
              <a:rPr lang="en-IN" dirty="0" smtClean="0"/>
              <a:t>atresia</a:t>
            </a:r>
          </a:p>
          <a:p>
            <a:r>
              <a:rPr lang="en-IN" dirty="0" smtClean="0"/>
              <a:t>severe </a:t>
            </a:r>
            <a:r>
              <a:rPr lang="en-IN" dirty="0"/>
              <a:t>cardiomegaly (CT ratio &gt;0.6) may also </a:t>
            </a:r>
            <a:r>
              <a:rPr lang="en-IN" dirty="0" smtClean="0"/>
              <a:t>have lung </a:t>
            </a:r>
            <a:r>
              <a:rPr lang="en-IN" dirty="0"/>
              <a:t>hypoplasia </a:t>
            </a:r>
            <a:endParaRPr lang="en-IN" dirty="0" smtClean="0"/>
          </a:p>
        </p:txBody>
      </p:sp>
    </p:spTree>
    <p:extLst>
      <p:ext uri="{BB962C8B-B14F-4D97-AF65-F5344CB8AC3E}">
        <p14:creationId xmlns:p14="http://schemas.microsoft.com/office/powerpoint/2010/main" val="134195024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103684" y="0"/>
            <a:ext cx="8947150" cy="2143125"/>
          </a:xfrm>
          <a:prstGeom prst="rect">
            <a:avLst/>
          </a:prstGeom>
        </p:spPr>
      </p:pic>
      <p:pic>
        <p:nvPicPr>
          <p:cNvPr id="5" name="Picture 4"/>
          <p:cNvPicPr>
            <a:picLocks noChangeAspect="1"/>
          </p:cNvPicPr>
          <p:nvPr/>
        </p:nvPicPr>
        <p:blipFill>
          <a:blip r:embed="rId3"/>
          <a:stretch>
            <a:fillRect/>
          </a:stretch>
        </p:blipFill>
        <p:spPr>
          <a:xfrm>
            <a:off x="1103684" y="5114980"/>
            <a:ext cx="8947150" cy="1743020"/>
          </a:xfrm>
          <a:prstGeom prst="rect">
            <a:avLst/>
          </a:prstGeom>
        </p:spPr>
      </p:pic>
      <p:sp>
        <p:nvSpPr>
          <p:cNvPr id="6" name="TextBox 5"/>
          <p:cNvSpPr txBox="1"/>
          <p:nvPr/>
        </p:nvSpPr>
        <p:spPr>
          <a:xfrm>
            <a:off x="1428750" y="2336391"/>
            <a:ext cx="8622084" cy="2585323"/>
          </a:xfrm>
          <a:prstGeom prst="rect">
            <a:avLst/>
          </a:prstGeom>
          <a:noFill/>
        </p:spPr>
        <p:txBody>
          <a:bodyPr wrap="square" rtlCol="0">
            <a:spAutoFit/>
          </a:bodyPr>
          <a:lstStyle/>
          <a:p>
            <a:r>
              <a:rPr lang="en-IN" dirty="0"/>
              <a:t>The mean age at </a:t>
            </a:r>
            <a:r>
              <a:rPr lang="en-IN" dirty="0" smtClean="0"/>
              <a:t>operation was </a:t>
            </a:r>
            <a:r>
              <a:rPr lang="en-IN" dirty="0"/>
              <a:t>24 </a:t>
            </a:r>
            <a:r>
              <a:rPr lang="en-IN" dirty="0" smtClean="0"/>
              <a:t>years</a:t>
            </a:r>
          </a:p>
          <a:p>
            <a:r>
              <a:rPr lang="en-IN" dirty="0" smtClean="0"/>
              <a:t>Survival </a:t>
            </a:r>
            <a:r>
              <a:rPr lang="en-IN" dirty="0"/>
              <a:t>at </a:t>
            </a:r>
            <a:r>
              <a:rPr lang="en-IN" dirty="0">
                <a:solidFill>
                  <a:schemeClr val="accent1"/>
                </a:solidFill>
              </a:rPr>
              <a:t>10 and 20 years was 90% and 76%, </a:t>
            </a:r>
            <a:r>
              <a:rPr lang="en-IN" dirty="0" smtClean="0">
                <a:solidFill>
                  <a:schemeClr val="accent1"/>
                </a:solidFill>
              </a:rPr>
              <a:t>respectively</a:t>
            </a:r>
          </a:p>
          <a:p>
            <a:r>
              <a:rPr lang="en-IN" dirty="0" smtClean="0"/>
              <a:t>Survival free </a:t>
            </a:r>
            <a:r>
              <a:rPr lang="en-IN" dirty="0"/>
              <a:t>of late </a:t>
            </a:r>
            <a:r>
              <a:rPr lang="en-IN" dirty="0" smtClean="0"/>
              <a:t>reoperation </a:t>
            </a:r>
            <a:r>
              <a:rPr lang="en-IN" dirty="0"/>
              <a:t>was 74% and 46% at 10 and 20 </a:t>
            </a:r>
            <a:r>
              <a:rPr lang="en-IN" dirty="0" smtClean="0"/>
              <a:t>years</a:t>
            </a:r>
          </a:p>
          <a:p>
            <a:r>
              <a:rPr lang="en-IN" dirty="0" smtClean="0"/>
              <a:t>83% patients were </a:t>
            </a:r>
            <a:r>
              <a:rPr lang="en-IN" dirty="0"/>
              <a:t>in NYHA </a:t>
            </a:r>
            <a:r>
              <a:rPr lang="en-IN" dirty="0" smtClean="0"/>
              <a:t>class </a:t>
            </a:r>
            <a:r>
              <a:rPr lang="en-IN" dirty="0"/>
              <a:t>I or II, and 34% were receiving no cardiac </a:t>
            </a:r>
            <a:r>
              <a:rPr lang="en-IN" dirty="0" smtClean="0"/>
              <a:t>medication</a:t>
            </a:r>
            <a:endParaRPr lang="en-IN" dirty="0"/>
          </a:p>
          <a:p>
            <a:r>
              <a:rPr lang="en-IN" dirty="0" smtClean="0"/>
              <a:t>improvement </a:t>
            </a:r>
            <a:r>
              <a:rPr lang="en-IN" dirty="0"/>
              <a:t>in exercise tolerance after </a:t>
            </a:r>
            <a:r>
              <a:rPr lang="en-IN" dirty="0" smtClean="0"/>
              <a:t>operation</a:t>
            </a:r>
          </a:p>
          <a:p>
            <a:r>
              <a:rPr lang="en-IN" dirty="0" err="1" smtClean="0">
                <a:solidFill>
                  <a:schemeClr val="accent1"/>
                </a:solidFill>
              </a:rPr>
              <a:t>Longterm</a:t>
            </a:r>
            <a:r>
              <a:rPr lang="en-IN" dirty="0" smtClean="0">
                <a:solidFill>
                  <a:schemeClr val="accent1"/>
                </a:solidFill>
              </a:rPr>
              <a:t> problems - </a:t>
            </a:r>
            <a:r>
              <a:rPr lang="en-IN" dirty="0">
                <a:solidFill>
                  <a:schemeClr val="accent1"/>
                </a:solidFill>
              </a:rPr>
              <a:t>reoperation and atrial </a:t>
            </a:r>
            <a:r>
              <a:rPr lang="en-IN" dirty="0" err="1" smtClean="0">
                <a:solidFill>
                  <a:schemeClr val="accent1"/>
                </a:solidFill>
              </a:rPr>
              <a:t>tachyarrhythmias</a:t>
            </a:r>
            <a:endParaRPr lang="en-IN" dirty="0">
              <a:solidFill>
                <a:schemeClr val="accent1"/>
              </a:solidFill>
            </a:endParaRPr>
          </a:p>
          <a:p>
            <a:r>
              <a:rPr lang="en-IN" dirty="0" smtClean="0">
                <a:solidFill>
                  <a:schemeClr val="accent1"/>
                </a:solidFill>
              </a:rPr>
              <a:t>Freedom </a:t>
            </a:r>
            <a:r>
              <a:rPr lang="en-IN" dirty="0">
                <a:solidFill>
                  <a:schemeClr val="accent1"/>
                </a:solidFill>
              </a:rPr>
              <a:t>from </a:t>
            </a:r>
            <a:r>
              <a:rPr lang="en-IN" dirty="0" err="1">
                <a:solidFill>
                  <a:schemeClr val="accent1"/>
                </a:solidFill>
              </a:rPr>
              <a:t>rehospitalization</a:t>
            </a:r>
            <a:r>
              <a:rPr lang="en-IN" dirty="0">
                <a:solidFill>
                  <a:schemeClr val="accent1"/>
                </a:solidFill>
              </a:rPr>
              <a:t> for cardiac causes was 68% </a:t>
            </a:r>
            <a:r>
              <a:rPr lang="en-IN" dirty="0" smtClean="0">
                <a:solidFill>
                  <a:schemeClr val="accent1"/>
                </a:solidFill>
              </a:rPr>
              <a:t>and 35</a:t>
            </a:r>
            <a:r>
              <a:rPr lang="en-IN" dirty="0">
                <a:solidFill>
                  <a:schemeClr val="accent1"/>
                </a:solidFill>
              </a:rPr>
              <a:t>% at 10 and 20 years, respectively</a:t>
            </a:r>
          </a:p>
        </p:txBody>
      </p:sp>
    </p:spTree>
    <p:extLst>
      <p:ext uri="{BB962C8B-B14F-4D97-AF65-F5344CB8AC3E}">
        <p14:creationId xmlns:p14="http://schemas.microsoft.com/office/powerpoint/2010/main" val="236553549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72" y="128303"/>
            <a:ext cx="10196388" cy="6589645"/>
          </a:xfrm>
        </p:spPr>
      </p:pic>
    </p:spTree>
    <p:extLst>
      <p:ext uri="{BB962C8B-B14F-4D97-AF65-F5344CB8AC3E}">
        <p14:creationId xmlns:p14="http://schemas.microsoft.com/office/powerpoint/2010/main" val="187138825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320" y="264781"/>
            <a:ext cx="10182740" cy="6528166"/>
          </a:xfrm>
        </p:spPr>
      </p:pic>
    </p:spTree>
    <p:extLst>
      <p:ext uri="{BB962C8B-B14F-4D97-AF65-F5344CB8AC3E}">
        <p14:creationId xmlns:p14="http://schemas.microsoft.com/office/powerpoint/2010/main" val="372738852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GUIDELINES</a:t>
            </a:r>
            <a:endParaRPr lang="en-IN" dirty="0"/>
          </a:p>
        </p:txBody>
      </p:sp>
      <p:pic>
        <p:nvPicPr>
          <p:cNvPr id="4" name="Content Placeholder 3"/>
          <p:cNvPicPr>
            <a:picLocks noGrp="1" noChangeAspect="1"/>
          </p:cNvPicPr>
          <p:nvPr>
            <p:ph idx="1"/>
          </p:nvPr>
        </p:nvPicPr>
        <p:blipFill>
          <a:blip r:embed="rId2"/>
          <a:stretch>
            <a:fillRect/>
          </a:stretch>
        </p:blipFill>
        <p:spPr>
          <a:xfrm>
            <a:off x="264903" y="1853248"/>
            <a:ext cx="11772421" cy="2361721"/>
          </a:xfrm>
          <a:prstGeom prst="rect">
            <a:avLst/>
          </a:prstGeom>
        </p:spPr>
      </p:pic>
    </p:spTree>
    <p:extLst>
      <p:ext uri="{BB962C8B-B14F-4D97-AF65-F5344CB8AC3E}">
        <p14:creationId xmlns:p14="http://schemas.microsoft.com/office/powerpoint/2010/main" val="376397457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646111" y="1853248"/>
            <a:ext cx="10164858" cy="4424722"/>
          </a:xfrm>
          <a:prstGeom prst="rect">
            <a:avLst/>
          </a:prstGeom>
        </p:spPr>
      </p:pic>
    </p:spTree>
    <p:extLst>
      <p:ext uri="{BB962C8B-B14F-4D97-AF65-F5344CB8AC3E}">
        <p14:creationId xmlns:p14="http://schemas.microsoft.com/office/powerpoint/2010/main" val="388268664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412963" y="452718"/>
            <a:ext cx="9959335" cy="2049824"/>
          </a:xfrm>
          <a:prstGeom prst="rect">
            <a:avLst/>
          </a:prstGeom>
        </p:spPr>
      </p:pic>
      <p:pic>
        <p:nvPicPr>
          <p:cNvPr id="5" name="Picture 4"/>
          <p:cNvPicPr>
            <a:picLocks noChangeAspect="1"/>
          </p:cNvPicPr>
          <p:nvPr/>
        </p:nvPicPr>
        <p:blipFill>
          <a:blip r:embed="rId3"/>
          <a:stretch>
            <a:fillRect/>
          </a:stretch>
        </p:blipFill>
        <p:spPr>
          <a:xfrm>
            <a:off x="412962" y="2502542"/>
            <a:ext cx="9959336" cy="3461530"/>
          </a:xfrm>
          <a:prstGeom prst="rect">
            <a:avLst/>
          </a:prstGeom>
        </p:spPr>
      </p:pic>
    </p:spTree>
    <p:extLst>
      <p:ext uri="{BB962C8B-B14F-4D97-AF65-F5344CB8AC3E}">
        <p14:creationId xmlns:p14="http://schemas.microsoft.com/office/powerpoint/2010/main" val="195510485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74677" cy="3152633"/>
          </a:xfrm>
          <a:prstGeom prst="rect">
            <a:avLst/>
          </a:prstGeom>
        </p:spPr>
      </p:pic>
      <p:sp>
        <p:nvSpPr>
          <p:cNvPr id="2" name="Title 1"/>
          <p:cNvSpPr>
            <a:spLocks noGrp="1"/>
          </p:cNvSpPr>
          <p:nvPr>
            <p:ph type="title"/>
          </p:nvPr>
        </p:nvSpPr>
        <p:spPr/>
        <p:txBody>
          <a:bodyPr/>
          <a:lstStyle/>
          <a:p>
            <a:endParaRPr lang="en-IN" dirty="0"/>
          </a:p>
        </p:txBody>
      </p:sp>
      <p:pic>
        <p:nvPicPr>
          <p:cNvPr id="5" name="Content Placeholder 4"/>
          <p:cNvPicPr>
            <a:picLocks noGrp="1" noChangeAspect="1"/>
          </p:cNvPicPr>
          <p:nvPr>
            <p:ph idx="1"/>
          </p:nvPr>
        </p:nvPicPr>
        <p:blipFill>
          <a:blip r:embed="rId3"/>
          <a:stretch>
            <a:fillRect/>
          </a:stretch>
        </p:blipFill>
        <p:spPr>
          <a:xfrm>
            <a:off x="0" y="3152633"/>
            <a:ext cx="9226372" cy="3295010"/>
          </a:xfrm>
          <a:prstGeom prst="rect">
            <a:avLst/>
          </a:prstGeom>
        </p:spPr>
      </p:pic>
    </p:spTree>
    <p:extLst>
      <p:ext uri="{BB962C8B-B14F-4D97-AF65-F5344CB8AC3E}">
        <p14:creationId xmlns:p14="http://schemas.microsoft.com/office/powerpoint/2010/main" val="166694581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646111" y="1348280"/>
            <a:ext cx="10913543" cy="5066167"/>
          </a:xfrm>
          <a:prstGeom prst="rect">
            <a:avLst/>
          </a:prstGeom>
        </p:spPr>
      </p:pic>
    </p:spTree>
    <p:extLst>
      <p:ext uri="{BB962C8B-B14F-4D97-AF65-F5344CB8AC3E}">
        <p14:creationId xmlns:p14="http://schemas.microsoft.com/office/powerpoint/2010/main" val="1288520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85000" lnSpcReduction="20000"/>
          </a:bodyPr>
          <a:lstStyle/>
          <a:p>
            <a:endParaRPr lang="en-IN" dirty="0"/>
          </a:p>
          <a:p>
            <a:pPr marL="0" indent="0">
              <a:buNone/>
            </a:pPr>
            <a:r>
              <a:rPr lang="en-IN" b="1" dirty="0"/>
              <a:t>Max point of displacement </a:t>
            </a:r>
            <a:endParaRPr lang="en-IN" dirty="0"/>
          </a:p>
          <a:p>
            <a:r>
              <a:rPr lang="en-IN" dirty="0"/>
              <a:t>Commissure between posterior and septal leaflets </a:t>
            </a:r>
          </a:p>
          <a:p>
            <a:r>
              <a:rPr lang="en-IN" dirty="0"/>
              <a:t>Normal displacement </a:t>
            </a:r>
            <a:r>
              <a:rPr lang="en-IN" dirty="0" smtClean="0"/>
              <a:t> - &lt; </a:t>
            </a:r>
            <a:r>
              <a:rPr lang="en-IN" dirty="0"/>
              <a:t>8mm/m2 </a:t>
            </a:r>
          </a:p>
          <a:p>
            <a:endParaRPr lang="en-IN" dirty="0"/>
          </a:p>
          <a:p>
            <a:pPr marL="0" indent="0">
              <a:buNone/>
            </a:pPr>
            <a:r>
              <a:rPr lang="en-IN" b="1" dirty="0"/>
              <a:t>Gross anatomy depicting </a:t>
            </a:r>
            <a:endParaRPr lang="en-IN" dirty="0"/>
          </a:p>
          <a:p>
            <a:pPr marL="0" indent="0">
              <a:buNone/>
            </a:pPr>
            <a:r>
              <a:rPr lang="en-IN" dirty="0"/>
              <a:t>•Dilatation of the </a:t>
            </a:r>
            <a:r>
              <a:rPr lang="en-IN" dirty="0" err="1"/>
              <a:t>atrialized</a:t>
            </a:r>
            <a:r>
              <a:rPr lang="en-IN" dirty="0"/>
              <a:t> portion of the RV </a:t>
            </a:r>
            <a:endParaRPr lang="en-IN" dirty="0" smtClean="0"/>
          </a:p>
          <a:p>
            <a:pPr marL="0" indent="0">
              <a:buNone/>
            </a:pPr>
            <a:r>
              <a:rPr lang="en-IN" dirty="0" smtClean="0"/>
              <a:t>Electrical </a:t>
            </a:r>
            <a:r>
              <a:rPr lang="en-IN" dirty="0"/>
              <a:t>potentials of ventricle, but pressure waveform that </a:t>
            </a:r>
            <a:endParaRPr lang="en-IN" dirty="0" smtClean="0"/>
          </a:p>
          <a:p>
            <a:pPr marL="0" indent="0">
              <a:buNone/>
            </a:pPr>
            <a:r>
              <a:rPr lang="en-IN" dirty="0" smtClean="0"/>
              <a:t>of </a:t>
            </a:r>
            <a:r>
              <a:rPr lang="en-IN" dirty="0"/>
              <a:t>atrium. </a:t>
            </a:r>
          </a:p>
          <a:p>
            <a:endParaRPr lang="en-IN" dirty="0"/>
          </a:p>
          <a:p>
            <a:pPr marL="0" indent="0">
              <a:buNone/>
            </a:pPr>
            <a:r>
              <a:rPr lang="en-IN" dirty="0"/>
              <a:t>•Displaced posterior leaflet </a:t>
            </a:r>
          </a:p>
          <a:p>
            <a:pPr marL="0" indent="0">
              <a:buNone/>
            </a:pPr>
            <a:r>
              <a:rPr lang="en-IN" dirty="0"/>
              <a:t>•Septum pushed towards LV and compressing </a:t>
            </a:r>
            <a:r>
              <a:rPr lang="en-IN" dirty="0" smtClean="0"/>
              <a:t>it</a:t>
            </a:r>
            <a:endParaRPr lang="en-IN" dirty="0"/>
          </a:p>
          <a:p>
            <a:endParaRPr lang="en-IN" dirty="0"/>
          </a:p>
          <a:p>
            <a:pPr marL="0" indent="0">
              <a:buNone/>
            </a:pPr>
            <a:endParaRPr lang="en-IN" dirty="0"/>
          </a:p>
        </p:txBody>
      </p:sp>
      <p:pic>
        <p:nvPicPr>
          <p:cNvPr id="4" name="Picture 3"/>
          <p:cNvPicPr>
            <a:picLocks noChangeAspect="1"/>
          </p:cNvPicPr>
          <p:nvPr/>
        </p:nvPicPr>
        <p:blipFill>
          <a:blip r:embed="rId2"/>
          <a:stretch>
            <a:fillRect/>
          </a:stretch>
        </p:blipFill>
        <p:spPr>
          <a:xfrm>
            <a:off x="7391723" y="452718"/>
            <a:ext cx="4569207" cy="2500781"/>
          </a:xfrm>
          <a:prstGeom prst="rect">
            <a:avLst/>
          </a:prstGeom>
        </p:spPr>
      </p:pic>
      <p:pic>
        <p:nvPicPr>
          <p:cNvPr id="5" name="Picture 4"/>
          <p:cNvPicPr>
            <a:picLocks noChangeAspect="1"/>
          </p:cNvPicPr>
          <p:nvPr/>
        </p:nvPicPr>
        <p:blipFill>
          <a:blip r:embed="rId3"/>
          <a:stretch>
            <a:fillRect/>
          </a:stretch>
        </p:blipFill>
        <p:spPr>
          <a:xfrm>
            <a:off x="8239273" y="2927553"/>
            <a:ext cx="3952727" cy="3910313"/>
          </a:xfrm>
          <a:prstGeom prst="rect">
            <a:avLst/>
          </a:prstGeom>
        </p:spPr>
      </p:pic>
    </p:spTree>
    <p:extLst>
      <p:ext uri="{BB962C8B-B14F-4D97-AF65-F5344CB8AC3E}">
        <p14:creationId xmlns:p14="http://schemas.microsoft.com/office/powerpoint/2010/main" val="28239852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 1</a:t>
            </a:r>
            <a:endParaRPr lang="en-IN" dirty="0"/>
          </a:p>
        </p:txBody>
      </p:sp>
      <p:sp>
        <p:nvSpPr>
          <p:cNvPr id="3" name="Content Placeholder 2"/>
          <p:cNvSpPr>
            <a:spLocks noGrp="1"/>
          </p:cNvSpPr>
          <p:nvPr>
            <p:ph idx="1"/>
          </p:nvPr>
        </p:nvSpPr>
        <p:spPr/>
        <p:txBody>
          <a:bodyPr/>
          <a:lstStyle/>
          <a:p>
            <a:r>
              <a:rPr lang="en-IN" dirty="0" smtClean="0"/>
              <a:t>Which of the following is true regarding </a:t>
            </a:r>
            <a:r>
              <a:rPr lang="en-IN" dirty="0" err="1" smtClean="0"/>
              <a:t>Ebsteins</a:t>
            </a:r>
            <a:r>
              <a:rPr lang="en-IN" dirty="0" smtClean="0"/>
              <a:t> anomaly</a:t>
            </a:r>
          </a:p>
          <a:p>
            <a:pPr marL="0" indent="0">
              <a:buNone/>
            </a:pPr>
            <a:r>
              <a:rPr lang="en-IN" dirty="0" smtClean="0"/>
              <a:t>1. </a:t>
            </a:r>
            <a:r>
              <a:rPr lang="en-IN" dirty="0"/>
              <a:t>downward </a:t>
            </a:r>
            <a:r>
              <a:rPr lang="en-IN" dirty="0" smtClean="0"/>
              <a:t>displacement </a:t>
            </a:r>
            <a:r>
              <a:rPr lang="en-IN" dirty="0"/>
              <a:t>of insertion of </a:t>
            </a:r>
            <a:r>
              <a:rPr lang="en-IN" dirty="0" smtClean="0"/>
              <a:t>anterior leaflets</a:t>
            </a:r>
          </a:p>
          <a:p>
            <a:pPr marL="0" indent="0">
              <a:buNone/>
            </a:pPr>
            <a:r>
              <a:rPr lang="en-IN" dirty="0" smtClean="0"/>
              <a:t>2. It is due to delamination </a:t>
            </a:r>
            <a:r>
              <a:rPr lang="en-IN" dirty="0"/>
              <a:t>of the inner layers of the inlet zone of the </a:t>
            </a:r>
            <a:r>
              <a:rPr lang="en-IN" dirty="0" smtClean="0"/>
              <a:t>ventricles</a:t>
            </a:r>
          </a:p>
          <a:p>
            <a:pPr marL="0" indent="0">
              <a:buNone/>
            </a:pPr>
            <a:r>
              <a:rPr lang="en-IN" dirty="0" smtClean="0"/>
              <a:t>3. displacement index </a:t>
            </a:r>
            <a:r>
              <a:rPr lang="en-IN" dirty="0"/>
              <a:t>- &lt; 8mm/m2 </a:t>
            </a:r>
            <a:endParaRPr lang="en-IN" dirty="0" smtClean="0"/>
          </a:p>
          <a:p>
            <a:pPr marL="0" indent="0">
              <a:buNone/>
            </a:pPr>
            <a:r>
              <a:rPr lang="en-IN" dirty="0" smtClean="0"/>
              <a:t>4. </a:t>
            </a:r>
            <a:r>
              <a:rPr lang="en-IN" dirty="0"/>
              <a:t>related to accessory conduction pathways simulating Wolf-Parkinson-White (WPW) </a:t>
            </a:r>
            <a:r>
              <a:rPr lang="en-IN" dirty="0" smtClean="0"/>
              <a:t>syndrome in 25%</a:t>
            </a:r>
            <a:endParaRPr lang="en-IN" dirty="0"/>
          </a:p>
          <a:p>
            <a:pPr marL="0" indent="0">
              <a:buNone/>
            </a:pPr>
            <a:endParaRPr lang="en-IN" dirty="0"/>
          </a:p>
          <a:p>
            <a:pPr marL="0" indent="0">
              <a:buNone/>
            </a:pPr>
            <a:endParaRPr lang="en-IN" dirty="0"/>
          </a:p>
          <a:p>
            <a:pPr marL="0" indent="0">
              <a:buNone/>
            </a:pPr>
            <a:endParaRPr lang="en-IN" dirty="0"/>
          </a:p>
        </p:txBody>
      </p:sp>
    </p:spTree>
    <p:extLst>
      <p:ext uri="{BB962C8B-B14F-4D97-AF65-F5344CB8AC3E}">
        <p14:creationId xmlns:p14="http://schemas.microsoft.com/office/powerpoint/2010/main" val="352787279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 2</a:t>
            </a:r>
            <a:endParaRPr lang="en-IN" dirty="0"/>
          </a:p>
        </p:txBody>
      </p:sp>
      <p:sp>
        <p:nvSpPr>
          <p:cNvPr id="3" name="Content Placeholder 2"/>
          <p:cNvSpPr>
            <a:spLocks noGrp="1"/>
          </p:cNvSpPr>
          <p:nvPr>
            <p:ph idx="1"/>
          </p:nvPr>
        </p:nvSpPr>
        <p:spPr/>
        <p:txBody>
          <a:bodyPr/>
          <a:lstStyle/>
          <a:p>
            <a:pPr marL="0" indent="0">
              <a:buNone/>
            </a:pPr>
            <a:r>
              <a:rPr lang="en-IN" dirty="0" err="1" smtClean="0"/>
              <a:t>Ebsteins</a:t>
            </a:r>
            <a:r>
              <a:rPr lang="en-IN" dirty="0" smtClean="0"/>
              <a:t> anomaly is associated with </a:t>
            </a:r>
            <a:r>
              <a:rPr lang="en-IN" dirty="0" smtClean="0"/>
              <a:t> LVNC –gene associated is</a:t>
            </a:r>
            <a:endParaRPr lang="en-IN" dirty="0" smtClean="0"/>
          </a:p>
          <a:p>
            <a:pPr marL="457200" indent="-457200">
              <a:buFont typeface="+mj-lt"/>
              <a:buAutoNum type="arabicPeriod"/>
            </a:pPr>
            <a:r>
              <a:rPr lang="en-IN" i="1" dirty="0" smtClean="0"/>
              <a:t>GATA4</a:t>
            </a:r>
          </a:p>
          <a:p>
            <a:pPr marL="457200" indent="-457200">
              <a:buFont typeface="+mj-lt"/>
              <a:buAutoNum type="arabicPeriod"/>
            </a:pPr>
            <a:r>
              <a:rPr lang="en-IN" i="1" dirty="0" smtClean="0"/>
              <a:t>NKX2.5 </a:t>
            </a:r>
            <a:endParaRPr lang="en-IN" i="1" dirty="0"/>
          </a:p>
          <a:p>
            <a:pPr marL="457200" indent="-457200">
              <a:buFont typeface="+mj-lt"/>
              <a:buAutoNum type="arabicPeriod"/>
            </a:pPr>
            <a:r>
              <a:rPr lang="en-IN" dirty="0" smtClean="0"/>
              <a:t>MYH7</a:t>
            </a:r>
          </a:p>
          <a:p>
            <a:pPr marL="457200" indent="-457200">
              <a:buFont typeface="+mj-lt"/>
              <a:buAutoNum type="arabicPeriod"/>
            </a:pPr>
            <a:r>
              <a:rPr lang="en-IN" dirty="0" smtClean="0"/>
              <a:t>none</a:t>
            </a:r>
            <a:endParaRPr lang="en-IN" dirty="0" smtClean="0"/>
          </a:p>
          <a:p>
            <a:pPr marL="457200" indent="-457200">
              <a:buFont typeface="+mj-lt"/>
              <a:buAutoNum type="arabicPeriod"/>
            </a:pPr>
            <a:endParaRPr lang="en-IN" dirty="0"/>
          </a:p>
        </p:txBody>
      </p:sp>
    </p:spTree>
    <p:extLst>
      <p:ext uri="{BB962C8B-B14F-4D97-AF65-F5344CB8AC3E}">
        <p14:creationId xmlns:p14="http://schemas.microsoft.com/office/powerpoint/2010/main" val="69658088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 3</a:t>
            </a:r>
            <a:endParaRPr lang="en-IN" dirty="0"/>
          </a:p>
        </p:txBody>
      </p:sp>
      <p:sp>
        <p:nvSpPr>
          <p:cNvPr id="3" name="Content Placeholder 2"/>
          <p:cNvSpPr>
            <a:spLocks noGrp="1"/>
          </p:cNvSpPr>
          <p:nvPr>
            <p:ph idx="1"/>
          </p:nvPr>
        </p:nvSpPr>
        <p:spPr/>
        <p:txBody>
          <a:bodyPr>
            <a:normAutofit/>
          </a:bodyPr>
          <a:lstStyle/>
          <a:p>
            <a:pPr marL="0" indent="0">
              <a:buNone/>
            </a:pPr>
            <a:r>
              <a:rPr lang="en-IN" dirty="0" smtClean="0"/>
              <a:t>Major ECG abnormalities seen in </a:t>
            </a:r>
            <a:r>
              <a:rPr lang="en-IN" dirty="0" err="1" smtClean="0"/>
              <a:t>Ebsteins</a:t>
            </a:r>
            <a:r>
              <a:rPr lang="en-IN" dirty="0" smtClean="0"/>
              <a:t> are </a:t>
            </a:r>
          </a:p>
          <a:p>
            <a:pPr marL="457200" indent="-457200">
              <a:buFont typeface="+mj-lt"/>
              <a:buAutoNum type="arabicPeriod"/>
            </a:pPr>
            <a:r>
              <a:rPr lang="en-IN" dirty="0"/>
              <a:t>PR </a:t>
            </a:r>
            <a:r>
              <a:rPr lang="en-IN" dirty="0" smtClean="0"/>
              <a:t>interval prolongation</a:t>
            </a:r>
            <a:endParaRPr lang="en-IN" dirty="0"/>
          </a:p>
          <a:p>
            <a:pPr marL="457200" indent="-457200">
              <a:buFont typeface="+mj-lt"/>
              <a:buAutoNum type="arabicPeriod"/>
            </a:pPr>
            <a:r>
              <a:rPr lang="en-IN" dirty="0" smtClean="0"/>
              <a:t>Type A </a:t>
            </a:r>
            <a:r>
              <a:rPr lang="en-IN" dirty="0"/>
              <a:t>Wolff-Parkinson-White </a:t>
            </a:r>
            <a:r>
              <a:rPr lang="en-IN" dirty="0" err="1"/>
              <a:t>preexcitation</a:t>
            </a:r>
            <a:endParaRPr lang="en-IN" dirty="0"/>
          </a:p>
          <a:p>
            <a:pPr marL="457200" indent="-457200">
              <a:buFont typeface="+mj-lt"/>
              <a:buAutoNum type="arabicPeriod"/>
            </a:pPr>
            <a:r>
              <a:rPr lang="en-IN" dirty="0" smtClean="0"/>
              <a:t>Atrial </a:t>
            </a:r>
            <a:r>
              <a:rPr lang="en-IN" dirty="0"/>
              <a:t>fibrillation or flutter</a:t>
            </a:r>
          </a:p>
          <a:p>
            <a:pPr marL="457200" indent="-457200">
              <a:buFont typeface="+mj-lt"/>
              <a:buAutoNum type="arabicPeriod"/>
            </a:pPr>
            <a:r>
              <a:rPr lang="en-IN" dirty="0" smtClean="0"/>
              <a:t>Deep </a:t>
            </a:r>
            <a:r>
              <a:rPr lang="en-IN" dirty="0"/>
              <a:t>Q waves in leads </a:t>
            </a:r>
            <a:r>
              <a:rPr lang="en-IN" dirty="0" smtClean="0"/>
              <a:t>V5,6</a:t>
            </a:r>
            <a:endParaRPr lang="en-IN" dirty="0"/>
          </a:p>
        </p:txBody>
      </p:sp>
    </p:spTree>
    <p:extLst>
      <p:ext uri="{BB962C8B-B14F-4D97-AF65-F5344CB8AC3E}">
        <p14:creationId xmlns:p14="http://schemas.microsoft.com/office/powerpoint/2010/main" val="183417130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 4</a:t>
            </a:r>
            <a:endParaRPr lang="en-IN" dirty="0"/>
          </a:p>
        </p:txBody>
      </p:sp>
      <p:sp>
        <p:nvSpPr>
          <p:cNvPr id="3" name="Content Placeholder 2"/>
          <p:cNvSpPr>
            <a:spLocks noGrp="1"/>
          </p:cNvSpPr>
          <p:nvPr>
            <p:ph idx="1"/>
          </p:nvPr>
        </p:nvSpPr>
        <p:spPr/>
        <p:txBody>
          <a:bodyPr/>
          <a:lstStyle/>
          <a:p>
            <a:pPr marL="0" indent="0">
              <a:buNone/>
            </a:pPr>
            <a:r>
              <a:rPr lang="en-IN" dirty="0" smtClean="0"/>
              <a:t>Surgical procedure for infants include all except</a:t>
            </a:r>
          </a:p>
          <a:p>
            <a:r>
              <a:rPr lang="en-IN" dirty="0"/>
              <a:t>A. Biventricular repair (Knott Craig approach)</a:t>
            </a:r>
          </a:p>
          <a:p>
            <a:r>
              <a:rPr lang="en-IN" dirty="0"/>
              <a:t>B. </a:t>
            </a:r>
            <a:r>
              <a:rPr lang="en-IN" dirty="0" err="1" smtClean="0"/>
              <a:t>starnes</a:t>
            </a:r>
            <a:r>
              <a:rPr lang="en-IN" dirty="0" smtClean="0"/>
              <a:t> approach</a:t>
            </a:r>
          </a:p>
          <a:p>
            <a:r>
              <a:rPr lang="en-IN" dirty="0" err="1" smtClean="0"/>
              <a:t>C.total</a:t>
            </a:r>
            <a:r>
              <a:rPr lang="en-IN" dirty="0" smtClean="0"/>
              <a:t> ventricular exclusion</a:t>
            </a:r>
            <a:endParaRPr lang="en-IN" dirty="0"/>
          </a:p>
          <a:p>
            <a:r>
              <a:rPr lang="en-IN" dirty="0" smtClean="0"/>
              <a:t>D. </a:t>
            </a:r>
            <a:r>
              <a:rPr lang="en-IN" dirty="0" err="1" smtClean="0"/>
              <a:t>Danielsons</a:t>
            </a:r>
            <a:r>
              <a:rPr lang="en-IN" dirty="0" smtClean="0"/>
              <a:t> procedure</a:t>
            </a:r>
            <a:endParaRPr lang="en-IN" dirty="0"/>
          </a:p>
        </p:txBody>
      </p:sp>
    </p:spTree>
    <p:extLst>
      <p:ext uri="{BB962C8B-B14F-4D97-AF65-F5344CB8AC3E}">
        <p14:creationId xmlns:p14="http://schemas.microsoft.com/office/powerpoint/2010/main" val="87325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 5</a:t>
            </a:r>
            <a:endParaRPr lang="en-IN" dirty="0"/>
          </a:p>
        </p:txBody>
      </p:sp>
      <p:sp>
        <p:nvSpPr>
          <p:cNvPr id="3" name="Content Placeholder 2"/>
          <p:cNvSpPr>
            <a:spLocks noGrp="1"/>
          </p:cNvSpPr>
          <p:nvPr>
            <p:ph idx="1"/>
          </p:nvPr>
        </p:nvSpPr>
        <p:spPr/>
        <p:txBody>
          <a:bodyPr/>
          <a:lstStyle/>
          <a:p>
            <a:pPr marL="0" indent="0">
              <a:buNone/>
            </a:pPr>
            <a:r>
              <a:rPr lang="en-IN" dirty="0" smtClean="0"/>
              <a:t>Indication for  surgery in adults with </a:t>
            </a:r>
            <a:r>
              <a:rPr lang="en-IN" dirty="0" err="1" smtClean="0"/>
              <a:t>ebstein</a:t>
            </a:r>
            <a:r>
              <a:rPr lang="en-IN" dirty="0" smtClean="0"/>
              <a:t> are all EXCEPT</a:t>
            </a:r>
          </a:p>
          <a:p>
            <a:pPr marL="457200" indent="-457200">
              <a:buFont typeface="+mj-lt"/>
              <a:buAutoNum type="arabicPeriod"/>
            </a:pPr>
            <a:r>
              <a:rPr lang="en-IN" dirty="0"/>
              <a:t>Decreased exercise tolerance</a:t>
            </a:r>
          </a:p>
          <a:p>
            <a:pPr marL="457200" indent="-457200">
              <a:buFont typeface="+mj-lt"/>
              <a:buAutoNum type="arabicPeriod"/>
            </a:pPr>
            <a:r>
              <a:rPr lang="en-IN" dirty="0"/>
              <a:t>Cyanosis (80% or less; </a:t>
            </a:r>
            <a:r>
              <a:rPr lang="en-IN" dirty="0" err="1"/>
              <a:t>Hemoglobin</a:t>
            </a:r>
            <a:r>
              <a:rPr lang="en-IN" dirty="0"/>
              <a:t> 16 </a:t>
            </a:r>
            <a:r>
              <a:rPr lang="en-IN" dirty="0" err="1"/>
              <a:t>gm</a:t>
            </a:r>
            <a:r>
              <a:rPr lang="en-IN" dirty="0"/>
              <a:t>% or more)</a:t>
            </a:r>
          </a:p>
          <a:p>
            <a:pPr marL="457200" indent="-457200">
              <a:buFont typeface="+mj-lt"/>
              <a:buAutoNum type="arabicPeriod"/>
            </a:pPr>
            <a:r>
              <a:rPr lang="en-IN" dirty="0"/>
              <a:t>Paradoxical embolization</a:t>
            </a:r>
          </a:p>
          <a:p>
            <a:pPr marL="457200" indent="-457200">
              <a:buFont typeface="+mj-lt"/>
              <a:buAutoNum type="arabicPeriod"/>
            </a:pPr>
            <a:r>
              <a:rPr lang="en-IN" dirty="0"/>
              <a:t>Progressive right ventricular dilatation (Cardiothoracic ratio &gt;60%)</a:t>
            </a:r>
          </a:p>
          <a:p>
            <a:pPr marL="457200" indent="-457200">
              <a:buFont typeface="+mj-lt"/>
              <a:buAutoNum type="arabicPeriod"/>
            </a:pPr>
            <a:r>
              <a:rPr lang="en-IN" dirty="0" smtClean="0"/>
              <a:t>significant </a:t>
            </a:r>
            <a:r>
              <a:rPr lang="en-IN" dirty="0"/>
              <a:t>right ventricular </a:t>
            </a:r>
            <a:r>
              <a:rPr lang="en-IN" dirty="0" smtClean="0"/>
              <a:t>dysfunction</a:t>
            </a:r>
          </a:p>
          <a:p>
            <a:pPr marL="457200" indent="-457200">
              <a:buFont typeface="+mj-lt"/>
              <a:buAutoNum type="arabicPeriod"/>
            </a:pPr>
            <a:r>
              <a:rPr lang="en-IN" dirty="0" smtClean="0"/>
              <a:t>None </a:t>
            </a:r>
            <a:endParaRPr lang="en-IN" dirty="0"/>
          </a:p>
          <a:p>
            <a:endParaRPr lang="en-IN" dirty="0" smtClean="0"/>
          </a:p>
          <a:p>
            <a:endParaRPr lang="en-IN" dirty="0"/>
          </a:p>
        </p:txBody>
      </p:sp>
    </p:spTree>
    <p:extLst>
      <p:ext uri="{BB962C8B-B14F-4D97-AF65-F5344CB8AC3E}">
        <p14:creationId xmlns:p14="http://schemas.microsoft.com/office/powerpoint/2010/main" val="406032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Conduction System</a:t>
            </a:r>
            <a:endParaRPr lang="en-IN" dirty="0"/>
          </a:p>
        </p:txBody>
      </p:sp>
      <p:sp>
        <p:nvSpPr>
          <p:cNvPr id="3" name="Content Placeholder 2"/>
          <p:cNvSpPr>
            <a:spLocks noGrp="1"/>
          </p:cNvSpPr>
          <p:nvPr>
            <p:ph idx="1"/>
          </p:nvPr>
        </p:nvSpPr>
        <p:spPr/>
        <p:txBody>
          <a:bodyPr/>
          <a:lstStyle/>
          <a:p>
            <a:r>
              <a:rPr lang="en-IN" dirty="0" smtClean="0">
                <a:solidFill>
                  <a:schemeClr val="accent1"/>
                </a:solidFill>
              </a:rPr>
              <a:t>AV node </a:t>
            </a:r>
            <a:r>
              <a:rPr lang="en-IN" dirty="0" smtClean="0"/>
              <a:t>is in triangle of Koch , is compressed and closer than usual to coronary sinus </a:t>
            </a:r>
            <a:r>
              <a:rPr lang="en-IN" dirty="0" err="1" smtClean="0"/>
              <a:t>ostium</a:t>
            </a:r>
            <a:endParaRPr lang="en-IN" dirty="0" smtClean="0"/>
          </a:p>
          <a:p>
            <a:r>
              <a:rPr lang="en-IN" dirty="0" smtClean="0"/>
              <a:t>Downward displacement of septal tricuspid leaflet is accompanied by discontinuity between the central fibrous body and the septal </a:t>
            </a:r>
            <a:r>
              <a:rPr lang="en-IN" dirty="0" err="1" smtClean="0"/>
              <a:t>atrioventricular</a:t>
            </a:r>
            <a:r>
              <a:rPr lang="en-IN" dirty="0" smtClean="0"/>
              <a:t> ring –create substrate for </a:t>
            </a:r>
            <a:r>
              <a:rPr lang="en-IN" dirty="0" err="1" smtClean="0"/>
              <a:t>preexcitation</a:t>
            </a:r>
            <a:endParaRPr lang="en-IN" dirty="0" smtClean="0"/>
          </a:p>
          <a:p>
            <a:r>
              <a:rPr lang="en-IN" dirty="0" smtClean="0"/>
              <a:t>Accessory pathway ,usually seen around the tricuspid annulus :</a:t>
            </a:r>
            <a:r>
              <a:rPr lang="en-IN" dirty="0" err="1" smtClean="0"/>
              <a:t>wolff</a:t>
            </a:r>
            <a:r>
              <a:rPr lang="en-IN" dirty="0" smtClean="0"/>
              <a:t> Parkinson white syndrome -5-25% </a:t>
            </a:r>
          </a:p>
          <a:p>
            <a:endParaRPr lang="en-IN" dirty="0"/>
          </a:p>
        </p:txBody>
      </p:sp>
    </p:spTree>
    <p:extLst>
      <p:ext uri="{BB962C8B-B14F-4D97-AF65-F5344CB8AC3E}">
        <p14:creationId xmlns:p14="http://schemas.microsoft.com/office/powerpoint/2010/main" val="3194604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254535"/>
          </a:xfrm>
        </p:spPr>
      </p:pic>
    </p:spTree>
    <p:extLst>
      <p:ext uri="{BB962C8B-B14F-4D97-AF65-F5344CB8AC3E}">
        <p14:creationId xmlns:p14="http://schemas.microsoft.com/office/powerpoint/2010/main" val="1995005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Conduction System</a:t>
            </a:r>
            <a:br>
              <a:rPr lang="en-IN" i="1" dirty="0"/>
            </a:br>
            <a:endParaRPr lang="en-IN" dirty="0"/>
          </a:p>
        </p:txBody>
      </p:sp>
      <p:sp>
        <p:nvSpPr>
          <p:cNvPr id="3" name="Content Placeholder 2"/>
          <p:cNvSpPr>
            <a:spLocks noGrp="1"/>
          </p:cNvSpPr>
          <p:nvPr>
            <p:ph idx="1"/>
          </p:nvPr>
        </p:nvSpPr>
        <p:spPr/>
        <p:txBody>
          <a:bodyPr>
            <a:normAutofit lnSpcReduction="10000"/>
          </a:bodyPr>
          <a:lstStyle/>
          <a:p>
            <a:r>
              <a:rPr lang="en-IN" dirty="0" smtClean="0"/>
              <a:t>SVT association with </a:t>
            </a:r>
            <a:r>
              <a:rPr lang="en-IN" dirty="0" err="1" smtClean="0"/>
              <a:t>Ebstein’s</a:t>
            </a:r>
            <a:r>
              <a:rPr lang="en-IN" dirty="0" smtClean="0"/>
              <a:t> </a:t>
            </a:r>
            <a:r>
              <a:rPr lang="en-IN" dirty="0"/>
              <a:t>anomaly </a:t>
            </a:r>
            <a:r>
              <a:rPr lang="en-IN" dirty="0" smtClean="0"/>
              <a:t>-  </a:t>
            </a:r>
            <a:r>
              <a:rPr lang="en-IN" dirty="0"/>
              <a:t>related to accessory </a:t>
            </a:r>
            <a:r>
              <a:rPr lang="en-IN" dirty="0" smtClean="0"/>
              <a:t>conduction pathways </a:t>
            </a:r>
            <a:r>
              <a:rPr lang="en-IN" dirty="0"/>
              <a:t>simulating Wolf-Parkinson-White (WPW) </a:t>
            </a:r>
            <a:r>
              <a:rPr lang="en-IN" dirty="0" smtClean="0"/>
              <a:t>syndrome</a:t>
            </a:r>
          </a:p>
          <a:p>
            <a:endParaRPr lang="en-IN" dirty="0"/>
          </a:p>
          <a:p>
            <a:r>
              <a:rPr lang="en-IN" dirty="0"/>
              <a:t>Anomalies of the right bundle branch </a:t>
            </a:r>
            <a:r>
              <a:rPr lang="en-IN" dirty="0" smtClean="0"/>
              <a:t>reported</a:t>
            </a:r>
            <a:r>
              <a:rPr lang="en-IN" dirty="0"/>
              <a:t> </a:t>
            </a:r>
            <a:r>
              <a:rPr lang="en-IN" dirty="0" smtClean="0"/>
              <a:t>-which </a:t>
            </a:r>
            <a:r>
              <a:rPr lang="en-IN" dirty="0"/>
              <a:t>may explain </a:t>
            </a:r>
            <a:r>
              <a:rPr lang="en-IN" dirty="0" smtClean="0"/>
              <a:t>RBBB </a:t>
            </a:r>
            <a:r>
              <a:rPr lang="en-IN" dirty="0"/>
              <a:t>pattern seen </a:t>
            </a:r>
            <a:r>
              <a:rPr lang="en-IN" dirty="0" smtClean="0"/>
              <a:t>in ECG </a:t>
            </a:r>
          </a:p>
          <a:p>
            <a:r>
              <a:rPr lang="en-IN" dirty="0" smtClean="0">
                <a:solidFill>
                  <a:schemeClr val="accent1"/>
                </a:solidFill>
              </a:rPr>
              <a:t>area </a:t>
            </a:r>
            <a:r>
              <a:rPr lang="en-IN" dirty="0">
                <a:solidFill>
                  <a:schemeClr val="accent1"/>
                </a:solidFill>
              </a:rPr>
              <a:t>of triangle of Koch </a:t>
            </a:r>
            <a:r>
              <a:rPr lang="en-IN" dirty="0" smtClean="0"/>
              <a:t>is much </a:t>
            </a:r>
            <a:r>
              <a:rPr lang="en-IN" dirty="0"/>
              <a:t>smaller in </a:t>
            </a:r>
            <a:r>
              <a:rPr lang="en-IN" dirty="0" err="1" smtClean="0"/>
              <a:t>Ebsteins</a:t>
            </a:r>
            <a:endParaRPr lang="en-IN" dirty="0"/>
          </a:p>
          <a:p>
            <a:r>
              <a:rPr lang="en-IN" dirty="0"/>
              <a:t>While AV node and its extensions are normal in size, they </a:t>
            </a:r>
            <a:r>
              <a:rPr lang="en-IN" dirty="0" smtClean="0"/>
              <a:t>are displaced </a:t>
            </a:r>
            <a:r>
              <a:rPr lang="en-IN" dirty="0"/>
              <a:t>towards the base of Koch triangle and his </a:t>
            </a:r>
            <a:r>
              <a:rPr lang="en-IN" dirty="0" smtClean="0"/>
              <a:t>bundle penetrates </a:t>
            </a:r>
            <a:r>
              <a:rPr lang="en-IN" dirty="0"/>
              <a:t>well short of the apex of Koch triangle than </a:t>
            </a:r>
            <a:r>
              <a:rPr lang="en-IN" dirty="0" smtClean="0"/>
              <a:t>normal</a:t>
            </a:r>
            <a:endParaRPr lang="en-IN" dirty="0"/>
          </a:p>
          <a:p>
            <a:r>
              <a:rPr lang="en-IN" dirty="0"/>
              <a:t>Practical implication </a:t>
            </a:r>
            <a:r>
              <a:rPr lang="en-IN" dirty="0" smtClean="0"/>
              <a:t>-during </a:t>
            </a:r>
            <a:r>
              <a:rPr lang="en-IN" dirty="0"/>
              <a:t>treatment </a:t>
            </a:r>
            <a:r>
              <a:rPr lang="en-IN" dirty="0" smtClean="0"/>
              <a:t>of SVT with </a:t>
            </a:r>
            <a:r>
              <a:rPr lang="en-IN" dirty="0"/>
              <a:t>ablation at the base of </a:t>
            </a:r>
            <a:r>
              <a:rPr lang="en-IN" dirty="0" smtClean="0"/>
              <a:t>Koch triangle </a:t>
            </a:r>
            <a:r>
              <a:rPr lang="en-IN" dirty="0"/>
              <a:t>may result in higher incidence of AV </a:t>
            </a:r>
            <a:r>
              <a:rPr lang="en-IN" dirty="0" smtClean="0"/>
              <a:t>block</a:t>
            </a:r>
            <a:endParaRPr lang="en-IN" dirty="0"/>
          </a:p>
        </p:txBody>
      </p:sp>
    </p:spTree>
    <p:extLst>
      <p:ext uri="{BB962C8B-B14F-4D97-AF65-F5344CB8AC3E}">
        <p14:creationId xmlns:p14="http://schemas.microsoft.com/office/powerpoint/2010/main" val="2681927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2474701"/>
            <a:ext cx="9404723" cy="1400530"/>
          </a:xfrm>
        </p:spPr>
        <p:txBody>
          <a:bodyPr/>
          <a:lstStyle/>
          <a:p>
            <a:r>
              <a:rPr lang="en-IN" dirty="0"/>
              <a:t/>
            </a:r>
            <a:br>
              <a:rPr lang="en-IN" dirty="0"/>
            </a:br>
            <a:r>
              <a:rPr lang="en-IN" b="1" dirty="0"/>
              <a:t>ASSOCIATED CARDIAC ABNORMALITIES</a:t>
            </a:r>
            <a:endParaRPr lang="en-IN" dirty="0"/>
          </a:p>
        </p:txBody>
      </p:sp>
      <p:sp>
        <p:nvSpPr>
          <p:cNvPr id="3" name="Content Placeholder 2"/>
          <p:cNvSpPr>
            <a:spLocks noGrp="1"/>
          </p:cNvSpPr>
          <p:nvPr>
            <p:ph idx="1"/>
          </p:nvPr>
        </p:nvSpPr>
        <p:spPr/>
        <p:txBody>
          <a:bodyPr/>
          <a:lstStyle/>
          <a:p>
            <a:endParaRPr lang="en-IN" dirty="0"/>
          </a:p>
        </p:txBody>
      </p:sp>
    </p:spTree>
    <p:extLst>
      <p:ext uri="{BB962C8B-B14F-4D97-AF65-F5344CB8AC3E}">
        <p14:creationId xmlns:p14="http://schemas.microsoft.com/office/powerpoint/2010/main" val="3141595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a:p>
            <a:pPr marL="0" indent="0">
              <a:buNone/>
            </a:pPr>
            <a:r>
              <a:rPr lang="en-IN" b="1" dirty="0"/>
              <a:t>Common associations </a:t>
            </a:r>
            <a:endParaRPr lang="en-IN" dirty="0"/>
          </a:p>
          <a:p>
            <a:r>
              <a:rPr lang="en-IN" dirty="0" err="1"/>
              <a:t>Interatrial</a:t>
            </a:r>
            <a:r>
              <a:rPr lang="en-IN" dirty="0"/>
              <a:t> </a:t>
            </a:r>
            <a:r>
              <a:rPr lang="en-IN" dirty="0" smtClean="0"/>
              <a:t>communication-ASD / PFO-80 </a:t>
            </a:r>
            <a:r>
              <a:rPr lang="en-IN" dirty="0"/>
              <a:t>– </a:t>
            </a:r>
            <a:r>
              <a:rPr lang="en-IN" dirty="0">
                <a:solidFill>
                  <a:schemeClr val="accent1"/>
                </a:solidFill>
              </a:rPr>
              <a:t>95% cases </a:t>
            </a:r>
            <a:endParaRPr lang="en-IN" dirty="0" smtClean="0">
              <a:solidFill>
                <a:schemeClr val="accent1"/>
              </a:solidFill>
            </a:endParaRPr>
          </a:p>
          <a:p>
            <a:r>
              <a:rPr lang="en-IN" dirty="0" smtClean="0"/>
              <a:t>Additional : VSD, RVOT OBST, PDA , </a:t>
            </a:r>
            <a:r>
              <a:rPr lang="en-IN" dirty="0" err="1" smtClean="0"/>
              <a:t>Coarctation</a:t>
            </a:r>
            <a:endParaRPr lang="en-IN" dirty="0"/>
          </a:p>
          <a:p>
            <a:r>
              <a:rPr lang="en-IN" dirty="0"/>
              <a:t>Left ventricular abnormalities </a:t>
            </a:r>
            <a:r>
              <a:rPr lang="en-IN" dirty="0" smtClean="0"/>
              <a:t>-</a:t>
            </a:r>
            <a:r>
              <a:rPr lang="en-IN" dirty="0" smtClean="0">
                <a:solidFill>
                  <a:schemeClr val="accent1"/>
                </a:solidFill>
              </a:rPr>
              <a:t>39</a:t>
            </a:r>
            <a:r>
              <a:rPr lang="en-IN" dirty="0">
                <a:solidFill>
                  <a:schemeClr val="accent1"/>
                </a:solidFill>
              </a:rPr>
              <a:t>% cases </a:t>
            </a:r>
            <a:endParaRPr lang="en-IN" dirty="0" smtClean="0">
              <a:solidFill>
                <a:schemeClr val="accent1"/>
              </a:solidFill>
            </a:endParaRPr>
          </a:p>
          <a:p>
            <a:r>
              <a:rPr lang="en-IN" dirty="0" err="1" smtClean="0"/>
              <a:t>MVP,systolic</a:t>
            </a:r>
            <a:r>
              <a:rPr lang="en-IN" dirty="0" smtClean="0"/>
              <a:t> dysfunction , </a:t>
            </a:r>
            <a:r>
              <a:rPr lang="en-IN" dirty="0" err="1" smtClean="0"/>
              <a:t>subaortic</a:t>
            </a:r>
            <a:r>
              <a:rPr lang="en-IN" dirty="0" smtClean="0"/>
              <a:t> stenosis , BAV, LV muscle bands</a:t>
            </a:r>
          </a:p>
          <a:p>
            <a:r>
              <a:rPr lang="en-IN" dirty="0" smtClean="0"/>
              <a:t>Ventricular </a:t>
            </a:r>
            <a:r>
              <a:rPr lang="en-IN" dirty="0"/>
              <a:t>dysplasia resembling non-compaction seen in 18% cases </a:t>
            </a:r>
          </a:p>
          <a:p>
            <a:endParaRPr lang="en-IN" dirty="0"/>
          </a:p>
          <a:p>
            <a:pPr marL="0" indent="0">
              <a:buNone/>
            </a:pPr>
            <a:endParaRPr lang="en-IN" dirty="0"/>
          </a:p>
        </p:txBody>
      </p:sp>
    </p:spTree>
    <p:extLst>
      <p:ext uri="{BB962C8B-B14F-4D97-AF65-F5344CB8AC3E}">
        <p14:creationId xmlns:p14="http://schemas.microsoft.com/office/powerpoint/2010/main" val="32649180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endParaRPr lang="en-IN" dirty="0"/>
          </a:p>
          <a:p>
            <a:pPr marL="0" indent="0">
              <a:buNone/>
            </a:pPr>
            <a:r>
              <a:rPr lang="en-IN" b="1" dirty="0"/>
              <a:t>Occasional </a:t>
            </a:r>
            <a:endParaRPr lang="en-IN" b="1" dirty="0" smtClean="0"/>
          </a:p>
          <a:p>
            <a:pPr marL="0" indent="0">
              <a:buNone/>
            </a:pPr>
            <a:r>
              <a:rPr lang="en-IN" dirty="0" smtClean="0"/>
              <a:t>1.Bicuspid </a:t>
            </a:r>
            <a:r>
              <a:rPr lang="en-IN" dirty="0"/>
              <a:t>aortic valve </a:t>
            </a:r>
          </a:p>
          <a:p>
            <a:pPr marL="0" indent="0">
              <a:buNone/>
            </a:pPr>
            <a:r>
              <a:rPr lang="en-IN" dirty="0"/>
              <a:t>2.Additional mitral valve chordae </a:t>
            </a:r>
          </a:p>
          <a:p>
            <a:pPr marL="0" indent="0">
              <a:buNone/>
            </a:pPr>
            <a:r>
              <a:rPr lang="en-IN" dirty="0"/>
              <a:t>3.Accessory mitral valve tissues </a:t>
            </a:r>
          </a:p>
          <a:p>
            <a:pPr marL="0" indent="0">
              <a:buNone/>
            </a:pPr>
            <a:r>
              <a:rPr lang="en-IN" dirty="0"/>
              <a:t>4.LV abnormal muscle bands </a:t>
            </a:r>
          </a:p>
          <a:p>
            <a:pPr marL="0" indent="0">
              <a:buNone/>
            </a:pPr>
            <a:r>
              <a:rPr lang="en-IN" dirty="0"/>
              <a:t>5.Muscular and </a:t>
            </a:r>
            <a:r>
              <a:rPr lang="en-IN" dirty="0" err="1"/>
              <a:t>perimembranous</a:t>
            </a:r>
            <a:r>
              <a:rPr lang="en-IN" dirty="0"/>
              <a:t> VSDs </a:t>
            </a:r>
          </a:p>
          <a:p>
            <a:pPr marL="0" indent="0">
              <a:buNone/>
            </a:pPr>
            <a:r>
              <a:rPr lang="en-IN" dirty="0"/>
              <a:t>6.Hypoplastic pulmonary arteries </a:t>
            </a:r>
          </a:p>
          <a:p>
            <a:pPr marL="0" indent="0">
              <a:buNone/>
            </a:pPr>
            <a:endParaRPr lang="en-IN" dirty="0"/>
          </a:p>
        </p:txBody>
      </p:sp>
    </p:spTree>
    <p:extLst>
      <p:ext uri="{BB962C8B-B14F-4D97-AF65-F5344CB8AC3E}">
        <p14:creationId xmlns:p14="http://schemas.microsoft.com/office/powerpoint/2010/main" val="1971079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INTRODUCTION</a:t>
            </a:r>
            <a:endParaRPr lang="en-IN" dirty="0"/>
          </a:p>
        </p:txBody>
      </p:sp>
      <p:sp>
        <p:nvSpPr>
          <p:cNvPr id="3" name="Content Placeholder 2"/>
          <p:cNvSpPr>
            <a:spLocks noGrp="1"/>
          </p:cNvSpPr>
          <p:nvPr>
            <p:ph idx="1"/>
          </p:nvPr>
        </p:nvSpPr>
        <p:spPr/>
        <p:txBody>
          <a:bodyPr/>
          <a:lstStyle/>
          <a:p>
            <a:r>
              <a:rPr lang="en-IN" dirty="0" smtClean="0"/>
              <a:t>a congenital malformation</a:t>
            </a:r>
            <a:r>
              <a:rPr lang="en-IN" dirty="0"/>
              <a:t>, in which there is downward (apical</a:t>
            </a:r>
            <a:r>
              <a:rPr lang="en-IN" dirty="0" smtClean="0"/>
              <a:t>) displacement </a:t>
            </a:r>
            <a:r>
              <a:rPr lang="en-IN" dirty="0"/>
              <a:t>of insertion of septal and posterior </a:t>
            </a:r>
            <a:r>
              <a:rPr lang="en-IN" dirty="0" smtClean="0"/>
              <a:t>leaflets</a:t>
            </a:r>
          </a:p>
          <a:p>
            <a:endParaRPr lang="en-IN" dirty="0"/>
          </a:p>
          <a:p>
            <a:endParaRPr lang="en-IN" dirty="0" smtClean="0"/>
          </a:p>
          <a:p>
            <a:r>
              <a:rPr lang="en-IN" dirty="0" smtClean="0"/>
              <a:t>“</a:t>
            </a:r>
            <a:r>
              <a:rPr lang="en-IN" dirty="0" err="1"/>
              <a:t>Ebstein</a:t>
            </a:r>
            <a:r>
              <a:rPr lang="en-IN" dirty="0"/>
              <a:t> anomaly,” also referred to as “</a:t>
            </a:r>
            <a:r>
              <a:rPr lang="en-IN" dirty="0" err="1"/>
              <a:t>Ebstein</a:t>
            </a:r>
            <a:r>
              <a:rPr lang="en-IN" dirty="0"/>
              <a:t> malformation</a:t>
            </a:r>
            <a:r>
              <a:rPr lang="en-IN" dirty="0" smtClean="0"/>
              <a:t>,” was </a:t>
            </a:r>
            <a:r>
              <a:rPr lang="en-IN" dirty="0"/>
              <a:t>clinically recognized in 1950 </a:t>
            </a:r>
          </a:p>
        </p:txBody>
      </p:sp>
    </p:spTree>
    <p:extLst>
      <p:ext uri="{BB962C8B-B14F-4D97-AF65-F5344CB8AC3E}">
        <p14:creationId xmlns:p14="http://schemas.microsoft.com/office/powerpoint/2010/main" val="3946593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GENETICS AND ENVIRONMENTAL</a:t>
            </a:r>
            <a:endParaRPr lang="en-IN" dirty="0"/>
          </a:p>
        </p:txBody>
      </p:sp>
      <p:sp>
        <p:nvSpPr>
          <p:cNvPr id="3" name="Content Placeholder 2"/>
          <p:cNvSpPr>
            <a:spLocks noGrp="1"/>
          </p:cNvSpPr>
          <p:nvPr>
            <p:ph idx="1"/>
          </p:nvPr>
        </p:nvSpPr>
        <p:spPr/>
        <p:txBody>
          <a:bodyPr>
            <a:normAutofit fontScale="85000" lnSpcReduction="20000"/>
          </a:bodyPr>
          <a:lstStyle/>
          <a:p>
            <a:pPr marL="0" indent="0">
              <a:buNone/>
            </a:pPr>
            <a:r>
              <a:rPr lang="en-IN" b="1" dirty="0" smtClean="0"/>
              <a:t>GENETIC</a:t>
            </a:r>
            <a:endParaRPr lang="en-IN" b="1" dirty="0"/>
          </a:p>
          <a:p>
            <a:r>
              <a:rPr lang="en-IN" dirty="0">
                <a:solidFill>
                  <a:schemeClr val="accent1"/>
                </a:solidFill>
              </a:rPr>
              <a:t>No single gene defect </a:t>
            </a:r>
            <a:r>
              <a:rPr lang="en-IN" dirty="0" smtClean="0">
                <a:solidFill>
                  <a:schemeClr val="accent1"/>
                </a:solidFill>
              </a:rPr>
              <a:t>identified</a:t>
            </a:r>
            <a:endParaRPr lang="en-IN" dirty="0">
              <a:solidFill>
                <a:schemeClr val="accent1"/>
              </a:solidFill>
            </a:endParaRPr>
          </a:p>
          <a:p>
            <a:r>
              <a:rPr lang="en-IN" dirty="0" smtClean="0"/>
              <a:t>Sarcomere </a:t>
            </a:r>
            <a:r>
              <a:rPr lang="en-IN" dirty="0"/>
              <a:t>gene </a:t>
            </a:r>
            <a:r>
              <a:rPr lang="en-IN" b="1" dirty="0">
                <a:solidFill>
                  <a:schemeClr val="accent1"/>
                </a:solidFill>
              </a:rPr>
              <a:t>MYH7 </a:t>
            </a:r>
            <a:r>
              <a:rPr lang="en-IN" dirty="0">
                <a:solidFill>
                  <a:schemeClr val="accent1"/>
                </a:solidFill>
              </a:rPr>
              <a:t>mutation </a:t>
            </a:r>
            <a:r>
              <a:rPr lang="en-IN" dirty="0" smtClean="0">
                <a:solidFill>
                  <a:schemeClr val="accent1"/>
                </a:solidFill>
              </a:rPr>
              <a:t>–</a:t>
            </a:r>
            <a:r>
              <a:rPr lang="en-IN" dirty="0" err="1" smtClean="0"/>
              <a:t>Ebstein</a:t>
            </a:r>
            <a:r>
              <a:rPr lang="en-IN" dirty="0" smtClean="0"/>
              <a:t> anomaly </a:t>
            </a:r>
            <a:r>
              <a:rPr lang="en-IN" dirty="0"/>
              <a:t>and left ventricular non-compaction</a:t>
            </a:r>
          </a:p>
          <a:p>
            <a:r>
              <a:rPr lang="en-IN" dirty="0" smtClean="0"/>
              <a:t>several </a:t>
            </a:r>
            <a:r>
              <a:rPr lang="en-IN" dirty="0"/>
              <a:t>candidate genes </a:t>
            </a:r>
            <a:r>
              <a:rPr lang="en-IN" dirty="0" smtClean="0"/>
              <a:t>suggested </a:t>
            </a:r>
            <a:r>
              <a:rPr lang="en-IN" dirty="0" err="1" smtClean="0"/>
              <a:t>i</a:t>
            </a:r>
            <a:r>
              <a:rPr lang="en-IN" dirty="0" smtClean="0"/>
              <a:t>- </a:t>
            </a:r>
            <a:r>
              <a:rPr lang="en-IN" i="1" dirty="0">
                <a:solidFill>
                  <a:schemeClr val="accent1"/>
                </a:solidFill>
              </a:rPr>
              <a:t>GATA4</a:t>
            </a:r>
            <a:r>
              <a:rPr lang="en-IN" dirty="0">
                <a:solidFill>
                  <a:schemeClr val="accent1"/>
                </a:solidFill>
              </a:rPr>
              <a:t>, </a:t>
            </a:r>
            <a:r>
              <a:rPr lang="en-IN" i="1" dirty="0">
                <a:solidFill>
                  <a:schemeClr val="accent1"/>
                </a:solidFill>
              </a:rPr>
              <a:t>NKX2.5 </a:t>
            </a:r>
            <a:r>
              <a:rPr lang="en-IN" dirty="0"/>
              <a:t>and </a:t>
            </a:r>
            <a:r>
              <a:rPr lang="en-IN" dirty="0" smtClean="0"/>
              <a:t>hypothetical genes </a:t>
            </a:r>
            <a:r>
              <a:rPr lang="en-IN" dirty="0"/>
              <a:t>in </a:t>
            </a:r>
            <a:r>
              <a:rPr lang="en-IN" dirty="0" smtClean="0"/>
              <a:t>1p36.11</a:t>
            </a:r>
          </a:p>
          <a:p>
            <a:r>
              <a:rPr lang="en-IN" dirty="0" err="1" smtClean="0"/>
              <a:t>Ebstein</a:t>
            </a:r>
            <a:r>
              <a:rPr lang="en-IN" dirty="0" smtClean="0"/>
              <a:t> anomaly with </a:t>
            </a:r>
            <a:r>
              <a:rPr lang="en-IN" dirty="0"/>
              <a:t>Williams </a:t>
            </a:r>
            <a:r>
              <a:rPr lang="en-IN" dirty="0" smtClean="0"/>
              <a:t>syndrome</a:t>
            </a:r>
          </a:p>
          <a:p>
            <a:r>
              <a:rPr lang="en-IN" dirty="0" smtClean="0"/>
              <a:t>higher </a:t>
            </a:r>
            <a:r>
              <a:rPr lang="en-IN" dirty="0"/>
              <a:t>incidence for recurrence in the </a:t>
            </a:r>
            <a:r>
              <a:rPr lang="en-IN" dirty="0" smtClean="0"/>
              <a:t>offspring : </a:t>
            </a:r>
            <a:r>
              <a:rPr lang="en-IN" dirty="0"/>
              <a:t>women (6</a:t>
            </a:r>
            <a:r>
              <a:rPr lang="en-IN" dirty="0" smtClean="0"/>
              <a:t>%) &amp; </a:t>
            </a:r>
            <a:r>
              <a:rPr lang="en-IN" dirty="0"/>
              <a:t>men (0.6%)</a:t>
            </a:r>
          </a:p>
          <a:p>
            <a:endParaRPr lang="en-IN" dirty="0"/>
          </a:p>
          <a:p>
            <a:pPr marL="0" indent="0">
              <a:buNone/>
            </a:pPr>
            <a:r>
              <a:rPr lang="en-IN" b="1" dirty="0" smtClean="0"/>
              <a:t>ENVIRONMENTAL</a:t>
            </a:r>
            <a:endParaRPr lang="en-IN" b="1" dirty="0"/>
          </a:p>
          <a:p>
            <a:r>
              <a:rPr lang="en-IN" dirty="0"/>
              <a:t>Maternal Lithium ingestion </a:t>
            </a:r>
            <a:r>
              <a:rPr lang="en-IN" dirty="0" smtClean="0"/>
              <a:t>: 500 fold increased risk (Danish registry)</a:t>
            </a:r>
            <a:endParaRPr lang="en-IN" dirty="0"/>
          </a:p>
          <a:p>
            <a:r>
              <a:rPr lang="en-IN" dirty="0" smtClean="0"/>
              <a:t>Benzodiazepine </a:t>
            </a:r>
            <a:r>
              <a:rPr lang="en-IN" dirty="0"/>
              <a:t>use </a:t>
            </a:r>
          </a:p>
          <a:p>
            <a:r>
              <a:rPr lang="en-IN" dirty="0" smtClean="0"/>
              <a:t>Exposure </a:t>
            </a:r>
            <a:r>
              <a:rPr lang="en-IN" dirty="0"/>
              <a:t>to varnishing substances </a:t>
            </a:r>
          </a:p>
          <a:p>
            <a:endParaRPr lang="en-IN" dirty="0"/>
          </a:p>
          <a:p>
            <a:pPr marL="0" indent="0">
              <a:buNone/>
            </a:pPr>
            <a:endParaRPr lang="en-IN" dirty="0"/>
          </a:p>
        </p:txBody>
      </p:sp>
    </p:spTree>
    <p:extLst>
      <p:ext uri="{BB962C8B-B14F-4D97-AF65-F5344CB8AC3E}">
        <p14:creationId xmlns:p14="http://schemas.microsoft.com/office/powerpoint/2010/main" val="126359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506" t="4200" r="19966"/>
          <a:stretch/>
        </p:blipFill>
        <p:spPr>
          <a:xfrm>
            <a:off x="0" y="0"/>
            <a:ext cx="10568272" cy="6858000"/>
          </a:xfrm>
        </p:spPr>
      </p:pic>
    </p:spTree>
    <p:extLst>
      <p:ext uri="{BB962C8B-B14F-4D97-AF65-F5344CB8AC3E}">
        <p14:creationId xmlns:p14="http://schemas.microsoft.com/office/powerpoint/2010/main" val="8624580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CLASSIFICATION</a:t>
            </a:r>
            <a:endParaRPr lang="en-IN" dirty="0"/>
          </a:p>
        </p:txBody>
      </p:sp>
      <p:sp>
        <p:nvSpPr>
          <p:cNvPr id="3" name="Content Placeholder 2"/>
          <p:cNvSpPr>
            <a:spLocks noGrp="1"/>
          </p:cNvSpPr>
          <p:nvPr>
            <p:ph idx="1"/>
          </p:nvPr>
        </p:nvSpPr>
        <p:spPr/>
        <p:txBody>
          <a:bodyPr/>
          <a:lstStyle/>
          <a:p>
            <a:endParaRPr lang="en-IN" dirty="0"/>
          </a:p>
          <a:p>
            <a:endParaRPr lang="en-IN" dirty="0"/>
          </a:p>
          <a:p>
            <a:r>
              <a:rPr lang="en-IN" dirty="0"/>
              <a:t>Echocardiographic assessment – visual </a:t>
            </a:r>
          </a:p>
          <a:p>
            <a:r>
              <a:rPr lang="en-IN" dirty="0" err="1"/>
              <a:t>Carpentier</a:t>
            </a:r>
            <a:r>
              <a:rPr lang="en-IN" dirty="0"/>
              <a:t> classification </a:t>
            </a:r>
          </a:p>
          <a:p>
            <a:r>
              <a:rPr lang="en-IN" dirty="0" err="1"/>
              <a:t>Celermajer</a:t>
            </a:r>
            <a:r>
              <a:rPr lang="en-IN" dirty="0"/>
              <a:t> classification </a:t>
            </a:r>
          </a:p>
          <a:p>
            <a:r>
              <a:rPr lang="en-IN" dirty="0"/>
              <a:t>Classification by anatomical findings at surgery </a:t>
            </a:r>
          </a:p>
          <a:p>
            <a:endParaRPr lang="en-IN" dirty="0"/>
          </a:p>
        </p:txBody>
      </p:sp>
    </p:spTree>
    <p:extLst>
      <p:ext uri="{BB962C8B-B14F-4D97-AF65-F5344CB8AC3E}">
        <p14:creationId xmlns:p14="http://schemas.microsoft.com/office/powerpoint/2010/main" val="3411456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Echocardiographic assessment</a:t>
            </a:r>
            <a:endParaRPr lang="en-IN" dirty="0"/>
          </a:p>
        </p:txBody>
      </p:sp>
      <p:sp>
        <p:nvSpPr>
          <p:cNvPr id="3" name="Content Placeholder 2"/>
          <p:cNvSpPr>
            <a:spLocks noGrp="1"/>
          </p:cNvSpPr>
          <p:nvPr>
            <p:ph idx="1"/>
          </p:nvPr>
        </p:nvSpPr>
        <p:spPr/>
        <p:txBody>
          <a:bodyPr/>
          <a:lstStyle/>
          <a:p>
            <a:r>
              <a:rPr lang="en-IN" dirty="0" smtClean="0"/>
              <a:t>Classified </a:t>
            </a:r>
            <a:r>
              <a:rPr lang="en-IN" dirty="0"/>
              <a:t>as mild, moderate or </a:t>
            </a:r>
            <a:r>
              <a:rPr lang="en-IN" dirty="0" smtClean="0"/>
              <a:t>severe-</a:t>
            </a:r>
          </a:p>
          <a:p>
            <a:r>
              <a:rPr lang="en-IN" b="1" dirty="0" smtClean="0"/>
              <a:t>Variables assessed :</a:t>
            </a:r>
          </a:p>
          <a:p>
            <a:pPr marL="0" indent="0">
              <a:buNone/>
            </a:pPr>
            <a:r>
              <a:rPr lang="en-IN" dirty="0" smtClean="0"/>
              <a:t>Amount </a:t>
            </a:r>
            <a:r>
              <a:rPr lang="en-IN" dirty="0"/>
              <a:t>of leaflet displacement </a:t>
            </a:r>
          </a:p>
          <a:p>
            <a:pPr marL="0" indent="0">
              <a:buNone/>
            </a:pPr>
            <a:r>
              <a:rPr lang="en-IN" dirty="0" smtClean="0"/>
              <a:t>Tethering </a:t>
            </a:r>
          </a:p>
          <a:p>
            <a:pPr marL="0" indent="0">
              <a:buNone/>
            </a:pPr>
            <a:r>
              <a:rPr lang="en-IN" dirty="0" smtClean="0"/>
              <a:t>Degree </a:t>
            </a:r>
            <a:r>
              <a:rPr lang="en-IN" dirty="0"/>
              <a:t>of RV dilatation </a:t>
            </a:r>
            <a:r>
              <a:rPr lang="en-IN" dirty="0" smtClean="0"/>
              <a:t> </a:t>
            </a:r>
            <a:endParaRPr lang="en-IN" dirty="0"/>
          </a:p>
        </p:txBody>
      </p:sp>
      <p:pic>
        <p:nvPicPr>
          <p:cNvPr id="4" name="Picture 3"/>
          <p:cNvPicPr>
            <a:picLocks noChangeAspect="1"/>
          </p:cNvPicPr>
          <p:nvPr/>
        </p:nvPicPr>
        <p:blipFill>
          <a:blip r:embed="rId2"/>
          <a:stretch>
            <a:fillRect/>
          </a:stretch>
        </p:blipFill>
        <p:spPr>
          <a:xfrm>
            <a:off x="2131545" y="4150658"/>
            <a:ext cx="6890074" cy="2491688"/>
          </a:xfrm>
          <a:prstGeom prst="rect">
            <a:avLst/>
          </a:prstGeom>
        </p:spPr>
      </p:pic>
    </p:spTree>
    <p:extLst>
      <p:ext uri="{BB962C8B-B14F-4D97-AF65-F5344CB8AC3E}">
        <p14:creationId xmlns:p14="http://schemas.microsoft.com/office/powerpoint/2010/main" val="903362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346269" y="1566644"/>
            <a:ext cx="9664333" cy="5011577"/>
          </a:xfrm>
          <a:prstGeom prst="rect">
            <a:avLst/>
          </a:prstGeom>
        </p:spPr>
      </p:pic>
    </p:spTree>
    <p:extLst>
      <p:ext uri="{BB962C8B-B14F-4D97-AF65-F5344CB8AC3E}">
        <p14:creationId xmlns:p14="http://schemas.microsoft.com/office/powerpoint/2010/main" val="1495856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err="1" smtClean="0"/>
              <a:t>Carpentier</a:t>
            </a:r>
            <a:r>
              <a:rPr lang="en-IN" b="1" dirty="0" smtClean="0"/>
              <a:t> </a:t>
            </a:r>
            <a:r>
              <a:rPr lang="en-IN" b="1" dirty="0"/>
              <a:t>classification</a:t>
            </a:r>
            <a:endParaRPr lang="en-IN"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312" t="22290" r="28908" b="4041"/>
          <a:stretch/>
        </p:blipFill>
        <p:spPr>
          <a:xfrm>
            <a:off x="2125013" y="1569912"/>
            <a:ext cx="6993229" cy="4980342"/>
          </a:xfrm>
        </p:spPr>
      </p:pic>
    </p:spTree>
    <p:extLst>
      <p:ext uri="{BB962C8B-B14F-4D97-AF65-F5344CB8AC3E}">
        <p14:creationId xmlns:p14="http://schemas.microsoft.com/office/powerpoint/2010/main" val="31916650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172" t="8286" r="20300"/>
          <a:stretch/>
        </p:blipFill>
        <p:spPr>
          <a:xfrm>
            <a:off x="646110" y="452717"/>
            <a:ext cx="10898189" cy="6172449"/>
          </a:xfrm>
        </p:spPr>
      </p:pic>
    </p:spTree>
    <p:extLst>
      <p:ext uri="{BB962C8B-B14F-4D97-AF65-F5344CB8AC3E}">
        <p14:creationId xmlns:p14="http://schemas.microsoft.com/office/powerpoint/2010/main" val="3649976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Pathophysiology</a:t>
            </a:r>
            <a:br>
              <a:rPr lang="en-IN" b="1" dirty="0"/>
            </a:br>
            <a:endParaRPr lang="en-IN" dirty="0"/>
          </a:p>
        </p:txBody>
      </p:sp>
      <p:sp>
        <p:nvSpPr>
          <p:cNvPr id="3" name="Content Placeholder 2"/>
          <p:cNvSpPr>
            <a:spLocks noGrp="1"/>
          </p:cNvSpPr>
          <p:nvPr>
            <p:ph idx="1"/>
          </p:nvPr>
        </p:nvSpPr>
        <p:spPr>
          <a:xfrm>
            <a:off x="6363144" y="2239433"/>
            <a:ext cx="4486180" cy="4000152"/>
          </a:xfrm>
        </p:spPr>
        <p:txBody>
          <a:bodyPr>
            <a:normAutofit lnSpcReduction="10000"/>
          </a:bodyPr>
          <a:lstStyle/>
          <a:p>
            <a:pPr marL="0" indent="0">
              <a:buNone/>
            </a:pPr>
            <a:r>
              <a:rPr lang="en-IN" b="1" dirty="0">
                <a:solidFill>
                  <a:schemeClr val="accent1"/>
                </a:solidFill>
              </a:rPr>
              <a:t>moderate to severe forms- </a:t>
            </a:r>
            <a:endParaRPr lang="en-IN" b="1" dirty="0" smtClean="0">
              <a:solidFill>
                <a:schemeClr val="accent1"/>
              </a:solidFill>
            </a:endParaRPr>
          </a:p>
          <a:p>
            <a:pPr marL="0" indent="0" algn="ctr">
              <a:buNone/>
            </a:pPr>
            <a:r>
              <a:rPr lang="en-IN" dirty="0" smtClean="0"/>
              <a:t>with </a:t>
            </a:r>
            <a:r>
              <a:rPr lang="en-IN" dirty="0"/>
              <a:t>each atrial </a:t>
            </a:r>
            <a:r>
              <a:rPr lang="en-IN" dirty="0" smtClean="0"/>
              <a:t>contraction</a:t>
            </a:r>
            <a:r>
              <a:rPr lang="en-IN" dirty="0" smtClean="0">
                <a:sym typeface="Wingdings" panose="05000000000000000000" pitchFamily="2" charset="2"/>
              </a:rPr>
              <a:t></a:t>
            </a:r>
            <a:r>
              <a:rPr lang="en-IN" dirty="0" smtClean="0"/>
              <a:t> </a:t>
            </a:r>
            <a:r>
              <a:rPr lang="en-IN" dirty="0"/>
              <a:t>blood is propelled into the </a:t>
            </a:r>
            <a:r>
              <a:rPr lang="en-IN" dirty="0" err="1"/>
              <a:t>atrialized</a:t>
            </a:r>
            <a:r>
              <a:rPr lang="en-IN" dirty="0"/>
              <a:t> </a:t>
            </a:r>
            <a:r>
              <a:rPr lang="en-IN" dirty="0" smtClean="0"/>
              <a:t>RV</a:t>
            </a:r>
          </a:p>
          <a:p>
            <a:pPr marL="0" indent="0" algn="ctr">
              <a:buNone/>
            </a:pPr>
            <a:r>
              <a:rPr lang="en-IN" dirty="0" smtClean="0"/>
              <a:t>With </a:t>
            </a:r>
            <a:r>
              <a:rPr lang="en-IN" dirty="0"/>
              <a:t>ventricular contraction that </a:t>
            </a:r>
            <a:r>
              <a:rPr lang="en-IN" dirty="0" smtClean="0"/>
              <a:t>follows- blood </a:t>
            </a:r>
            <a:r>
              <a:rPr lang="en-IN" dirty="0"/>
              <a:t>is forced back into the right </a:t>
            </a:r>
            <a:r>
              <a:rPr lang="en-IN" dirty="0" smtClean="0"/>
              <a:t>atrium </a:t>
            </a:r>
            <a:endParaRPr lang="en-IN" dirty="0">
              <a:sym typeface="Wingdings" panose="05000000000000000000" pitchFamily="2" charset="2"/>
            </a:endParaRPr>
          </a:p>
          <a:p>
            <a:pPr marL="0" indent="0" algn="ctr">
              <a:buNone/>
            </a:pPr>
            <a:r>
              <a:rPr lang="en-IN" dirty="0" smtClean="0"/>
              <a:t>more </a:t>
            </a:r>
            <a:r>
              <a:rPr lang="en-IN" dirty="0"/>
              <a:t>pronounced in children with significant </a:t>
            </a:r>
            <a:r>
              <a:rPr lang="en-IN" dirty="0" smtClean="0"/>
              <a:t>TR</a:t>
            </a:r>
          </a:p>
          <a:p>
            <a:pPr marL="0" indent="0" algn="ctr">
              <a:buNone/>
            </a:pPr>
            <a:r>
              <a:rPr lang="en-IN" dirty="0" smtClean="0"/>
              <a:t>With </a:t>
            </a:r>
            <a:r>
              <a:rPr lang="en-IN" dirty="0"/>
              <a:t>the next atrial contraction, this blood is forced back into the </a:t>
            </a:r>
            <a:r>
              <a:rPr lang="en-IN" dirty="0" err="1"/>
              <a:t>atrialized</a:t>
            </a:r>
            <a:r>
              <a:rPr lang="en-IN" dirty="0"/>
              <a:t> RV</a:t>
            </a:r>
          </a:p>
          <a:p>
            <a:endParaRPr lang="en-IN" dirty="0"/>
          </a:p>
        </p:txBody>
      </p:sp>
      <p:sp>
        <p:nvSpPr>
          <p:cNvPr id="4" name="TextBox 3"/>
          <p:cNvSpPr txBox="1"/>
          <p:nvPr/>
        </p:nvSpPr>
        <p:spPr>
          <a:xfrm>
            <a:off x="3000777" y="1406587"/>
            <a:ext cx="5808372" cy="646331"/>
          </a:xfrm>
          <a:prstGeom prst="rect">
            <a:avLst/>
          </a:prstGeom>
          <a:noFill/>
        </p:spPr>
        <p:txBody>
          <a:bodyPr wrap="square" rtlCol="0">
            <a:spAutoFit/>
          </a:bodyPr>
          <a:lstStyle/>
          <a:p>
            <a:pPr algn="ctr"/>
            <a:r>
              <a:rPr lang="en-IN" b="1" dirty="0">
                <a:solidFill>
                  <a:schemeClr val="accent1"/>
                </a:solidFill>
              </a:rPr>
              <a:t>main determinants - degree of displacement of TV and degree of TR </a:t>
            </a:r>
          </a:p>
        </p:txBody>
      </p:sp>
      <p:sp>
        <p:nvSpPr>
          <p:cNvPr id="6" name="TextBox 5"/>
          <p:cNvSpPr txBox="1"/>
          <p:nvPr/>
        </p:nvSpPr>
        <p:spPr>
          <a:xfrm>
            <a:off x="1457476" y="2350165"/>
            <a:ext cx="2871989" cy="1200329"/>
          </a:xfrm>
          <a:prstGeom prst="rect">
            <a:avLst/>
          </a:prstGeom>
          <a:noFill/>
        </p:spPr>
        <p:txBody>
          <a:bodyPr wrap="square" rtlCol="0">
            <a:spAutoFit/>
          </a:bodyPr>
          <a:lstStyle/>
          <a:p>
            <a:r>
              <a:rPr lang="en-IN" b="1" dirty="0">
                <a:solidFill>
                  <a:schemeClr val="accent1"/>
                </a:solidFill>
              </a:rPr>
              <a:t>mild </a:t>
            </a:r>
            <a:r>
              <a:rPr lang="en-IN" b="1" dirty="0" err="1">
                <a:solidFill>
                  <a:schemeClr val="accent1"/>
                </a:solidFill>
              </a:rPr>
              <a:t>Ebstein</a:t>
            </a:r>
            <a:r>
              <a:rPr lang="en-IN" b="1" dirty="0">
                <a:solidFill>
                  <a:schemeClr val="accent1"/>
                </a:solidFill>
              </a:rPr>
              <a:t> </a:t>
            </a:r>
            <a:r>
              <a:rPr lang="en-IN" b="1" dirty="0" smtClean="0"/>
              <a:t>–</a:t>
            </a:r>
          </a:p>
          <a:p>
            <a:r>
              <a:rPr lang="en-IN" b="1" dirty="0" smtClean="0"/>
              <a:t>t</a:t>
            </a:r>
            <a:r>
              <a:rPr lang="en-IN" dirty="0" smtClean="0"/>
              <a:t>ricuspid </a:t>
            </a:r>
            <a:r>
              <a:rPr lang="en-IN" dirty="0"/>
              <a:t>valve function is close to normal</a:t>
            </a:r>
          </a:p>
          <a:p>
            <a:endParaRPr lang="en-IN" dirty="0"/>
          </a:p>
        </p:txBody>
      </p:sp>
      <p:sp>
        <p:nvSpPr>
          <p:cNvPr id="7" name="Down Arrow 6"/>
          <p:cNvSpPr/>
          <p:nvPr/>
        </p:nvSpPr>
        <p:spPr>
          <a:xfrm>
            <a:off x="8449569" y="3464684"/>
            <a:ext cx="218941" cy="24469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Down Arrow 7"/>
          <p:cNvSpPr/>
          <p:nvPr/>
        </p:nvSpPr>
        <p:spPr>
          <a:xfrm>
            <a:off x="8449569" y="4421795"/>
            <a:ext cx="218941" cy="24469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Down Arrow 8"/>
          <p:cNvSpPr/>
          <p:nvPr/>
        </p:nvSpPr>
        <p:spPr>
          <a:xfrm>
            <a:off x="8449568" y="5072172"/>
            <a:ext cx="218941" cy="24469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548206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rmAutofit/>
          </a:bodyPr>
          <a:lstStyle/>
          <a:p>
            <a:pPr marL="0" indent="0" algn="ctr">
              <a:buNone/>
            </a:pPr>
            <a:r>
              <a:rPr lang="en-IN" b="1" dirty="0" smtClean="0">
                <a:solidFill>
                  <a:schemeClr val="accent1"/>
                </a:solidFill>
              </a:rPr>
              <a:t>“</a:t>
            </a:r>
            <a:r>
              <a:rPr lang="en-IN" b="1" dirty="0" err="1" smtClean="0">
                <a:solidFill>
                  <a:schemeClr val="accent1"/>
                </a:solidFill>
              </a:rPr>
              <a:t>ping-pong</a:t>
            </a:r>
            <a:r>
              <a:rPr lang="en-IN" b="1" dirty="0" smtClean="0">
                <a:solidFill>
                  <a:schemeClr val="accent1"/>
                </a:solidFill>
              </a:rPr>
              <a:t> effect”</a:t>
            </a:r>
          </a:p>
          <a:p>
            <a:pPr marL="0" indent="0" algn="ctr">
              <a:buNone/>
            </a:pPr>
            <a:r>
              <a:rPr lang="en-IN" b="1" dirty="0" smtClean="0">
                <a:solidFill>
                  <a:schemeClr val="accent1"/>
                </a:solidFill>
              </a:rPr>
              <a:t> </a:t>
            </a:r>
            <a:r>
              <a:rPr lang="en-IN" dirty="0"/>
              <a:t>causes right atrial dilatation and increases right atrial </a:t>
            </a:r>
            <a:r>
              <a:rPr lang="en-IN" dirty="0" smtClean="0"/>
              <a:t>pressure</a:t>
            </a:r>
          </a:p>
          <a:p>
            <a:pPr marL="0" indent="0" algn="ctr">
              <a:buNone/>
            </a:pPr>
            <a:endParaRPr lang="en-IN" dirty="0"/>
          </a:p>
          <a:p>
            <a:pPr marL="0" indent="0" algn="ctr">
              <a:buNone/>
            </a:pPr>
            <a:endParaRPr lang="en-IN" dirty="0" smtClean="0"/>
          </a:p>
          <a:p>
            <a:pPr marL="0" indent="0" algn="ctr">
              <a:buNone/>
            </a:pPr>
            <a:r>
              <a:rPr lang="en-IN" dirty="0" smtClean="0"/>
              <a:t>right </a:t>
            </a:r>
            <a:r>
              <a:rPr lang="en-IN" dirty="0"/>
              <a:t>to left shunt across ASD/ </a:t>
            </a:r>
            <a:r>
              <a:rPr lang="en-IN" dirty="0" smtClean="0"/>
              <a:t>PFO</a:t>
            </a:r>
          </a:p>
          <a:p>
            <a:pPr marL="0" indent="0" algn="ctr">
              <a:buNone/>
            </a:pPr>
            <a:endParaRPr lang="en-IN" dirty="0"/>
          </a:p>
          <a:p>
            <a:pPr marL="0" indent="0" algn="ctr">
              <a:buNone/>
            </a:pPr>
            <a:endParaRPr lang="en-IN" dirty="0"/>
          </a:p>
          <a:p>
            <a:pPr marL="0" indent="0" algn="ctr">
              <a:buNone/>
            </a:pPr>
            <a:r>
              <a:rPr lang="en-IN" dirty="0" smtClean="0">
                <a:solidFill>
                  <a:schemeClr val="accent1"/>
                </a:solidFill>
              </a:rPr>
              <a:t>arterial </a:t>
            </a:r>
            <a:r>
              <a:rPr lang="en-IN" dirty="0">
                <a:solidFill>
                  <a:schemeClr val="accent1"/>
                </a:solidFill>
              </a:rPr>
              <a:t>desaturation and pulmonary </a:t>
            </a:r>
            <a:r>
              <a:rPr lang="en-IN" dirty="0" err="1">
                <a:solidFill>
                  <a:schemeClr val="accent1"/>
                </a:solidFill>
              </a:rPr>
              <a:t>oligemia</a:t>
            </a:r>
            <a:r>
              <a:rPr lang="en-IN" dirty="0"/>
              <a:t>.</a:t>
            </a:r>
          </a:p>
          <a:p>
            <a:endParaRPr lang="en-IN" dirty="0"/>
          </a:p>
        </p:txBody>
      </p:sp>
      <p:sp>
        <p:nvSpPr>
          <p:cNvPr id="4" name="Down Arrow 3"/>
          <p:cNvSpPr/>
          <p:nvPr/>
        </p:nvSpPr>
        <p:spPr>
          <a:xfrm>
            <a:off x="5576581" y="4290909"/>
            <a:ext cx="218942" cy="614525"/>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Down Arrow 4"/>
          <p:cNvSpPr/>
          <p:nvPr/>
        </p:nvSpPr>
        <p:spPr>
          <a:xfrm>
            <a:off x="5576582" y="2975019"/>
            <a:ext cx="218941" cy="631066"/>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22022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10000"/>
          </a:bodyPr>
          <a:lstStyle/>
          <a:p>
            <a:r>
              <a:rPr lang="en-IN" dirty="0" err="1"/>
              <a:t>Newborn</a:t>
            </a:r>
            <a:r>
              <a:rPr lang="en-IN" dirty="0"/>
              <a:t> babies with severe </a:t>
            </a:r>
            <a:r>
              <a:rPr lang="en-IN" dirty="0" err="1"/>
              <a:t>Ebstein</a:t>
            </a:r>
            <a:r>
              <a:rPr lang="en-IN" dirty="0"/>
              <a:t> anomaly -</a:t>
            </a:r>
            <a:r>
              <a:rPr lang="en-IN" dirty="0" smtClean="0"/>
              <a:t> </a:t>
            </a:r>
            <a:r>
              <a:rPr lang="en-IN" dirty="0">
                <a:solidFill>
                  <a:schemeClr val="accent1"/>
                </a:solidFill>
              </a:rPr>
              <a:t>cyanotic secondary to </a:t>
            </a:r>
            <a:r>
              <a:rPr lang="en-IN" dirty="0" smtClean="0">
                <a:solidFill>
                  <a:schemeClr val="accent1"/>
                </a:solidFill>
              </a:rPr>
              <a:t>R</a:t>
            </a:r>
            <a:r>
              <a:rPr lang="en-IN" dirty="0" smtClean="0">
                <a:solidFill>
                  <a:schemeClr val="accent1"/>
                </a:solidFill>
                <a:sym typeface="Wingdings" panose="05000000000000000000" pitchFamily="2" charset="2"/>
              </a:rPr>
              <a:t> L </a:t>
            </a:r>
            <a:r>
              <a:rPr lang="en-IN" dirty="0" smtClean="0">
                <a:solidFill>
                  <a:schemeClr val="accent1"/>
                </a:solidFill>
              </a:rPr>
              <a:t>shunt </a:t>
            </a:r>
            <a:r>
              <a:rPr lang="en-IN" dirty="0">
                <a:solidFill>
                  <a:schemeClr val="accent1"/>
                </a:solidFill>
              </a:rPr>
              <a:t>across </a:t>
            </a:r>
            <a:r>
              <a:rPr lang="en-IN" dirty="0" smtClean="0">
                <a:solidFill>
                  <a:schemeClr val="accent1"/>
                </a:solidFill>
              </a:rPr>
              <a:t>atrial </a:t>
            </a:r>
            <a:r>
              <a:rPr lang="en-IN" dirty="0">
                <a:solidFill>
                  <a:schemeClr val="accent1"/>
                </a:solidFill>
              </a:rPr>
              <a:t>septum</a:t>
            </a:r>
          </a:p>
          <a:p>
            <a:r>
              <a:rPr lang="en-IN" dirty="0"/>
              <a:t>This is further accentuated by the usual high pulmonary vascular resistance that exists at this age</a:t>
            </a:r>
          </a:p>
          <a:p>
            <a:r>
              <a:rPr lang="en-IN" dirty="0"/>
              <a:t>Significant </a:t>
            </a:r>
            <a:r>
              <a:rPr lang="en-IN" dirty="0" smtClean="0"/>
              <a:t>TR causes </a:t>
            </a:r>
            <a:r>
              <a:rPr lang="en-IN" dirty="0"/>
              <a:t>severe </a:t>
            </a:r>
            <a:r>
              <a:rPr lang="en-IN" dirty="0" smtClean="0"/>
              <a:t>RA enlargement </a:t>
            </a:r>
            <a:r>
              <a:rPr lang="en-IN" i="1" dirty="0"/>
              <a:t>in utero </a:t>
            </a:r>
            <a:r>
              <a:rPr lang="en-IN" dirty="0"/>
              <a:t>as well as after </a:t>
            </a:r>
            <a:r>
              <a:rPr lang="en-IN" dirty="0" smtClean="0"/>
              <a:t>birth</a:t>
            </a:r>
          </a:p>
          <a:p>
            <a:pPr marL="0" indent="0" algn="ctr">
              <a:buNone/>
            </a:pPr>
            <a:r>
              <a:rPr lang="en-IN" dirty="0"/>
              <a:t>inadequate RV myocardium to generate high enough pressure to achieve forward flow via the pulmonary </a:t>
            </a:r>
            <a:r>
              <a:rPr lang="en-IN" dirty="0" smtClean="0"/>
              <a:t>valve</a:t>
            </a:r>
            <a:endParaRPr lang="en-IN" dirty="0"/>
          </a:p>
          <a:p>
            <a:pPr marL="0" indent="0" algn="ctr">
              <a:buNone/>
            </a:pPr>
            <a:endParaRPr lang="en-IN" dirty="0" smtClean="0"/>
          </a:p>
          <a:p>
            <a:pPr marL="0" indent="0" algn="ctr">
              <a:buNone/>
            </a:pPr>
            <a:r>
              <a:rPr lang="en-IN" dirty="0" smtClean="0"/>
              <a:t>high </a:t>
            </a:r>
            <a:r>
              <a:rPr lang="en-IN" dirty="0"/>
              <a:t>PVR </a:t>
            </a:r>
            <a:r>
              <a:rPr lang="en-IN" dirty="0" smtClean="0"/>
              <a:t>:inability </a:t>
            </a:r>
            <a:r>
              <a:rPr lang="en-IN" dirty="0"/>
              <a:t>of the pulmonary valve leaflets to </a:t>
            </a:r>
            <a:r>
              <a:rPr lang="en-IN" dirty="0" smtClean="0"/>
              <a:t>open</a:t>
            </a:r>
          </a:p>
          <a:p>
            <a:pPr marL="0" indent="0" algn="ctr">
              <a:buNone/>
            </a:pPr>
            <a:endParaRPr lang="en-IN" dirty="0"/>
          </a:p>
          <a:p>
            <a:pPr marL="0" indent="0" algn="ctr">
              <a:buNone/>
            </a:pPr>
            <a:r>
              <a:rPr lang="en-IN" b="1" dirty="0" smtClean="0">
                <a:solidFill>
                  <a:schemeClr val="accent1"/>
                </a:solidFill>
              </a:rPr>
              <a:t>‘</a:t>
            </a:r>
            <a:r>
              <a:rPr lang="en-IN" b="1" dirty="0">
                <a:solidFill>
                  <a:schemeClr val="accent1"/>
                </a:solidFill>
              </a:rPr>
              <a:t>functional’ pulmonary atresia</a:t>
            </a:r>
          </a:p>
          <a:p>
            <a:endParaRPr lang="en-IN" dirty="0"/>
          </a:p>
        </p:txBody>
      </p:sp>
      <p:sp>
        <p:nvSpPr>
          <p:cNvPr id="4" name="Down Arrow 3"/>
          <p:cNvSpPr/>
          <p:nvPr/>
        </p:nvSpPr>
        <p:spPr>
          <a:xfrm>
            <a:off x="5508890" y="4649540"/>
            <a:ext cx="218941" cy="24469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Down Arrow 5"/>
          <p:cNvSpPr/>
          <p:nvPr/>
        </p:nvSpPr>
        <p:spPr>
          <a:xfrm>
            <a:off x="5508890" y="5611163"/>
            <a:ext cx="218941" cy="24469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80782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HISTORY</a:t>
            </a:r>
            <a:endParaRPr lang="en-IN" dirty="0"/>
          </a:p>
        </p:txBody>
      </p:sp>
      <p:sp>
        <p:nvSpPr>
          <p:cNvPr id="3" name="Content Placeholder 2"/>
          <p:cNvSpPr>
            <a:spLocks noGrp="1"/>
          </p:cNvSpPr>
          <p:nvPr>
            <p:ph idx="1"/>
          </p:nvPr>
        </p:nvSpPr>
        <p:spPr/>
        <p:txBody>
          <a:bodyPr/>
          <a:lstStyle/>
          <a:p>
            <a:endParaRPr lang="en-IN" dirty="0"/>
          </a:p>
          <a:p>
            <a:pPr marL="0" indent="0">
              <a:buNone/>
            </a:pPr>
            <a:r>
              <a:rPr lang="en-IN" b="1" dirty="0"/>
              <a:t>Wilhelm </a:t>
            </a:r>
            <a:r>
              <a:rPr lang="en-IN" b="1" dirty="0" err="1"/>
              <a:t>Ebstein</a:t>
            </a:r>
            <a:r>
              <a:rPr lang="en-IN" b="1" dirty="0"/>
              <a:t> </a:t>
            </a:r>
            <a:endParaRPr lang="en-IN" dirty="0"/>
          </a:p>
          <a:p>
            <a:r>
              <a:rPr lang="en-IN" dirty="0" smtClean="0"/>
              <a:t>The </a:t>
            </a:r>
            <a:r>
              <a:rPr lang="en-IN" dirty="0"/>
              <a:t>anomaly was </a:t>
            </a:r>
            <a:r>
              <a:rPr lang="en-IN" dirty="0">
                <a:solidFill>
                  <a:schemeClr val="accent1"/>
                </a:solidFill>
              </a:rPr>
              <a:t>first described in 1866</a:t>
            </a:r>
            <a:r>
              <a:rPr lang="en-IN" dirty="0"/>
              <a:t> in an autopsy of a 19-year-old </a:t>
            </a:r>
            <a:r>
              <a:rPr lang="en-IN" dirty="0" smtClean="0"/>
              <a:t>labourer who </a:t>
            </a:r>
            <a:r>
              <a:rPr lang="en-IN" dirty="0"/>
              <a:t>had cyanosis and </a:t>
            </a:r>
            <a:r>
              <a:rPr lang="en-IN" dirty="0" err="1"/>
              <a:t>dyspnea</a:t>
            </a:r>
            <a:r>
              <a:rPr lang="en-IN" dirty="0"/>
              <a:t> since early </a:t>
            </a:r>
            <a:r>
              <a:rPr lang="en-IN" dirty="0" smtClean="0"/>
              <a:t>childhood</a:t>
            </a:r>
          </a:p>
          <a:p>
            <a:endParaRPr lang="en-IN" dirty="0" smtClean="0"/>
          </a:p>
          <a:p>
            <a:pPr marL="0" indent="0">
              <a:buNone/>
            </a:pPr>
            <a:r>
              <a:rPr lang="en-IN" b="1" dirty="0" err="1" smtClean="0"/>
              <a:t>Tourniaire</a:t>
            </a:r>
            <a:r>
              <a:rPr lang="en-IN" b="1" dirty="0" smtClean="0"/>
              <a:t> et </a:t>
            </a:r>
            <a:r>
              <a:rPr lang="en-IN" b="1" dirty="0"/>
              <a:t>al</a:t>
            </a:r>
          </a:p>
          <a:p>
            <a:r>
              <a:rPr lang="en-IN" dirty="0" smtClean="0"/>
              <a:t>first </a:t>
            </a:r>
            <a:r>
              <a:rPr lang="en-IN" dirty="0"/>
              <a:t>reported case in a live patient </a:t>
            </a:r>
            <a:r>
              <a:rPr lang="en-IN" dirty="0" smtClean="0"/>
              <a:t>in 1949</a:t>
            </a:r>
            <a:endParaRPr lang="en-IN" dirty="0"/>
          </a:p>
        </p:txBody>
      </p:sp>
      <p:pic>
        <p:nvPicPr>
          <p:cNvPr id="4" name="Picture 3"/>
          <p:cNvPicPr>
            <a:picLocks noChangeAspect="1"/>
          </p:cNvPicPr>
          <p:nvPr/>
        </p:nvPicPr>
        <p:blipFill>
          <a:blip r:embed="rId2"/>
          <a:stretch>
            <a:fillRect/>
          </a:stretch>
        </p:blipFill>
        <p:spPr>
          <a:xfrm>
            <a:off x="9916732" y="4594"/>
            <a:ext cx="2275268" cy="2893908"/>
          </a:xfrm>
          <a:prstGeom prst="rect">
            <a:avLst/>
          </a:prstGeom>
        </p:spPr>
      </p:pic>
    </p:spTree>
    <p:extLst>
      <p:ext uri="{BB962C8B-B14F-4D97-AF65-F5344CB8AC3E}">
        <p14:creationId xmlns:p14="http://schemas.microsoft.com/office/powerpoint/2010/main" val="41291937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PVR DECREASE</a:t>
            </a:r>
            <a:endParaRPr lang="en-IN" dirty="0"/>
          </a:p>
        </p:txBody>
      </p:sp>
      <p:sp>
        <p:nvSpPr>
          <p:cNvPr id="3" name="Content Placeholder 2"/>
          <p:cNvSpPr>
            <a:spLocks noGrp="1"/>
          </p:cNvSpPr>
          <p:nvPr>
            <p:ph idx="1"/>
          </p:nvPr>
        </p:nvSpPr>
        <p:spPr/>
        <p:txBody>
          <a:bodyPr>
            <a:normAutofit/>
          </a:bodyPr>
          <a:lstStyle/>
          <a:p>
            <a:r>
              <a:rPr lang="en-IN" dirty="0" smtClean="0"/>
              <a:t>pulmonary </a:t>
            </a:r>
            <a:r>
              <a:rPr lang="en-IN" dirty="0"/>
              <a:t>valve may </a:t>
            </a:r>
            <a:r>
              <a:rPr lang="en-IN" dirty="0" smtClean="0"/>
              <a:t>open</a:t>
            </a:r>
            <a:endParaRPr lang="en-IN" dirty="0"/>
          </a:p>
          <a:p>
            <a:r>
              <a:rPr lang="en-IN" dirty="0" smtClean="0"/>
              <a:t>R </a:t>
            </a:r>
            <a:r>
              <a:rPr lang="en-IN" dirty="0" smtClean="0">
                <a:sym typeface="Wingdings" panose="05000000000000000000" pitchFamily="2" charset="2"/>
              </a:rPr>
              <a:t> L </a:t>
            </a:r>
            <a:r>
              <a:rPr lang="en-IN" dirty="0" smtClean="0"/>
              <a:t>shunting </a:t>
            </a:r>
            <a:r>
              <a:rPr lang="en-IN" dirty="0"/>
              <a:t>at atrial septal </a:t>
            </a:r>
            <a:r>
              <a:rPr lang="en-IN" dirty="0" smtClean="0"/>
              <a:t>level  decrease</a:t>
            </a:r>
            <a:r>
              <a:rPr lang="en-IN" dirty="0" smtClean="0">
                <a:sym typeface="Wingdings" panose="05000000000000000000" pitchFamily="2" charset="2"/>
              </a:rPr>
              <a:t> </a:t>
            </a:r>
            <a:r>
              <a:rPr lang="en-IN" dirty="0" smtClean="0"/>
              <a:t> </a:t>
            </a:r>
            <a:r>
              <a:rPr lang="en-IN" dirty="0" smtClean="0">
                <a:solidFill>
                  <a:schemeClr val="accent1"/>
                </a:solidFill>
              </a:rPr>
              <a:t>cyanosis decreases</a:t>
            </a:r>
          </a:p>
          <a:p>
            <a:r>
              <a:rPr lang="en-IN" dirty="0" smtClean="0"/>
              <a:t>establishment of </a:t>
            </a:r>
            <a:r>
              <a:rPr lang="en-IN" dirty="0"/>
              <a:t>forward flow via the pulmonary </a:t>
            </a:r>
            <a:r>
              <a:rPr lang="en-IN" dirty="0" smtClean="0"/>
              <a:t>valve</a:t>
            </a:r>
          </a:p>
          <a:p>
            <a:r>
              <a:rPr lang="en-IN" dirty="0" smtClean="0"/>
              <a:t>Cyanosis </a:t>
            </a:r>
            <a:r>
              <a:rPr lang="en-IN" dirty="0"/>
              <a:t>may return in later childhood or adolescence </a:t>
            </a:r>
            <a:r>
              <a:rPr lang="en-IN" dirty="0" smtClean="0"/>
              <a:t>when tricuspid </a:t>
            </a:r>
            <a:r>
              <a:rPr lang="en-IN" dirty="0"/>
              <a:t>valve function deteriorates (causing regurgitation</a:t>
            </a:r>
            <a:r>
              <a:rPr lang="en-IN" dirty="0" smtClean="0"/>
              <a:t>)</a:t>
            </a:r>
          </a:p>
          <a:p>
            <a:endParaRPr lang="en-IN" dirty="0"/>
          </a:p>
          <a:p>
            <a:pPr marL="0" indent="0" algn="ctr">
              <a:buNone/>
            </a:pPr>
            <a:r>
              <a:rPr lang="en-IN" dirty="0"/>
              <a:t>This clinical course is described </a:t>
            </a:r>
            <a:r>
              <a:rPr lang="en-IN" dirty="0" smtClean="0"/>
              <a:t>as </a:t>
            </a:r>
            <a:r>
              <a:rPr lang="en-IN" dirty="0" smtClean="0">
                <a:solidFill>
                  <a:schemeClr val="accent1"/>
                </a:solidFill>
              </a:rPr>
              <a:t>‘</a:t>
            </a:r>
            <a:r>
              <a:rPr lang="en-IN" dirty="0">
                <a:solidFill>
                  <a:schemeClr val="accent1"/>
                </a:solidFill>
              </a:rPr>
              <a:t>transient’ or ‘intermittent’ cyanosis</a:t>
            </a:r>
          </a:p>
        </p:txBody>
      </p:sp>
    </p:spTree>
    <p:extLst>
      <p:ext uri="{BB962C8B-B14F-4D97-AF65-F5344CB8AC3E}">
        <p14:creationId xmlns:p14="http://schemas.microsoft.com/office/powerpoint/2010/main" val="199145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Clinical Presentation</a:t>
            </a:r>
            <a:br>
              <a:rPr lang="en-IN" b="1" dirty="0"/>
            </a:br>
            <a:endParaRPr lang="en-IN" dirty="0"/>
          </a:p>
        </p:txBody>
      </p:sp>
      <p:sp>
        <p:nvSpPr>
          <p:cNvPr id="3" name="Content Placeholder 2"/>
          <p:cNvSpPr>
            <a:spLocks noGrp="1"/>
          </p:cNvSpPr>
          <p:nvPr>
            <p:ph idx="1"/>
          </p:nvPr>
        </p:nvSpPr>
        <p:spPr/>
        <p:txBody>
          <a:bodyPr>
            <a:normAutofit fontScale="77500" lnSpcReduction="20000"/>
          </a:bodyPr>
          <a:lstStyle/>
          <a:p>
            <a:pPr algn="ctr"/>
            <a:r>
              <a:rPr lang="en-IN" dirty="0" smtClean="0"/>
              <a:t>Wide </a:t>
            </a:r>
            <a:r>
              <a:rPr lang="en-IN" dirty="0"/>
              <a:t>spectrum of </a:t>
            </a:r>
            <a:r>
              <a:rPr lang="en-IN" dirty="0" smtClean="0"/>
              <a:t>pathophysiology- differing presentations</a:t>
            </a:r>
          </a:p>
          <a:p>
            <a:pPr marL="0" indent="0" algn="ctr">
              <a:buNone/>
            </a:pPr>
            <a:r>
              <a:rPr lang="en-IN" b="1" i="1" dirty="0" err="1" smtClean="0">
                <a:solidFill>
                  <a:schemeClr val="accent1"/>
                </a:solidFill>
              </a:rPr>
              <a:t>Fetus</a:t>
            </a:r>
            <a:r>
              <a:rPr lang="en-IN" i="1" dirty="0" smtClean="0">
                <a:solidFill>
                  <a:schemeClr val="accent1"/>
                </a:solidFill>
              </a:rPr>
              <a:t> :</a:t>
            </a:r>
          </a:p>
          <a:p>
            <a:pPr marL="0" indent="0" algn="ctr">
              <a:buNone/>
            </a:pPr>
            <a:r>
              <a:rPr lang="en-IN" dirty="0" smtClean="0"/>
              <a:t>present </a:t>
            </a:r>
            <a:r>
              <a:rPr lang="en-IN" dirty="0"/>
              <a:t>as </a:t>
            </a:r>
            <a:r>
              <a:rPr lang="en-IN" dirty="0" err="1" smtClean="0"/>
              <a:t>cardiomegaly,tricuspid</a:t>
            </a:r>
            <a:r>
              <a:rPr lang="en-IN" dirty="0" smtClean="0"/>
              <a:t> </a:t>
            </a:r>
            <a:r>
              <a:rPr lang="en-IN" dirty="0"/>
              <a:t>regurgitation, with </a:t>
            </a:r>
            <a:r>
              <a:rPr lang="en-IN" dirty="0" smtClean="0"/>
              <a:t>RA enlargement </a:t>
            </a:r>
            <a:r>
              <a:rPr lang="en-IN" dirty="0"/>
              <a:t>on </a:t>
            </a:r>
            <a:r>
              <a:rPr lang="en-IN" dirty="0" err="1" smtClean="0"/>
              <a:t>fetal</a:t>
            </a:r>
            <a:r>
              <a:rPr lang="en-IN" dirty="0" smtClean="0"/>
              <a:t> echocardiography</a:t>
            </a:r>
            <a:r>
              <a:rPr lang="en-IN" dirty="0"/>
              <a:t>, arrhythmia or heart failure with </a:t>
            </a:r>
            <a:r>
              <a:rPr lang="en-IN" dirty="0" err="1"/>
              <a:t>hydrops</a:t>
            </a:r>
            <a:r>
              <a:rPr lang="en-IN" dirty="0"/>
              <a:t>.</a:t>
            </a:r>
          </a:p>
          <a:p>
            <a:pPr marL="0" indent="0" algn="ctr">
              <a:buNone/>
            </a:pPr>
            <a:r>
              <a:rPr lang="en-IN" dirty="0" smtClean="0"/>
              <a:t>high </a:t>
            </a:r>
            <a:r>
              <a:rPr lang="en-IN" dirty="0"/>
              <a:t>incidence of </a:t>
            </a:r>
            <a:r>
              <a:rPr lang="en-IN" dirty="0" err="1" smtClean="0"/>
              <a:t>fetal</a:t>
            </a:r>
            <a:r>
              <a:rPr lang="en-IN" dirty="0" smtClean="0"/>
              <a:t> loss</a:t>
            </a:r>
            <a:endParaRPr lang="en-IN" dirty="0"/>
          </a:p>
          <a:p>
            <a:pPr marL="0" indent="0" algn="ctr">
              <a:buNone/>
            </a:pPr>
            <a:r>
              <a:rPr lang="en-IN" b="1" i="1" dirty="0">
                <a:solidFill>
                  <a:schemeClr val="accent1"/>
                </a:solidFill>
              </a:rPr>
              <a:t>Neonates and </a:t>
            </a:r>
            <a:r>
              <a:rPr lang="en-IN" b="1" i="1" dirty="0" smtClean="0">
                <a:solidFill>
                  <a:schemeClr val="accent1"/>
                </a:solidFill>
              </a:rPr>
              <a:t>Infants : </a:t>
            </a:r>
          </a:p>
          <a:p>
            <a:pPr marL="0" indent="0" algn="ctr">
              <a:buNone/>
            </a:pPr>
            <a:r>
              <a:rPr lang="en-IN" dirty="0" smtClean="0"/>
              <a:t>milder </a:t>
            </a:r>
            <a:r>
              <a:rPr lang="en-IN" dirty="0"/>
              <a:t>forms </a:t>
            </a:r>
            <a:r>
              <a:rPr lang="en-IN" dirty="0" smtClean="0">
                <a:sym typeface="Wingdings" panose="05000000000000000000" pitchFamily="2" charset="2"/>
              </a:rPr>
              <a:t></a:t>
            </a:r>
            <a:r>
              <a:rPr lang="en-IN" dirty="0" smtClean="0"/>
              <a:t>asymptomatic</a:t>
            </a:r>
          </a:p>
          <a:p>
            <a:pPr marL="0" indent="0" algn="ctr">
              <a:buNone/>
            </a:pPr>
            <a:r>
              <a:rPr lang="en-IN" dirty="0" smtClean="0"/>
              <a:t>severe </a:t>
            </a:r>
            <a:r>
              <a:rPr lang="en-IN" dirty="0"/>
              <a:t>forms </a:t>
            </a:r>
            <a:r>
              <a:rPr lang="en-IN" dirty="0" smtClean="0">
                <a:sym typeface="Wingdings" panose="05000000000000000000" pitchFamily="2" charset="2"/>
              </a:rPr>
              <a:t> </a:t>
            </a:r>
            <a:r>
              <a:rPr lang="en-IN" dirty="0" smtClean="0"/>
              <a:t> </a:t>
            </a:r>
            <a:r>
              <a:rPr lang="en-IN" dirty="0"/>
              <a:t>symptomatic and </a:t>
            </a:r>
            <a:r>
              <a:rPr lang="en-IN" dirty="0" smtClean="0"/>
              <a:t>have severe </a:t>
            </a:r>
            <a:r>
              <a:rPr lang="en-IN" dirty="0"/>
              <a:t>cardiomegaly </a:t>
            </a:r>
            <a:r>
              <a:rPr lang="en-IN" dirty="0" smtClean="0"/>
              <a:t>: associated </a:t>
            </a:r>
            <a:r>
              <a:rPr lang="en-IN" dirty="0"/>
              <a:t>lung </a:t>
            </a:r>
            <a:r>
              <a:rPr lang="en-IN" dirty="0" smtClean="0"/>
              <a:t>hypoplasia</a:t>
            </a:r>
            <a:endParaRPr lang="en-IN" dirty="0"/>
          </a:p>
          <a:p>
            <a:pPr marL="0" indent="0" algn="ctr">
              <a:buNone/>
            </a:pPr>
            <a:r>
              <a:rPr lang="en-IN" dirty="0" smtClean="0"/>
              <a:t>no </a:t>
            </a:r>
            <a:r>
              <a:rPr lang="en-IN" dirty="0"/>
              <a:t>forward flow due to ineffective RV and inability </a:t>
            </a:r>
            <a:r>
              <a:rPr lang="en-IN" dirty="0" smtClean="0"/>
              <a:t>to overcome </a:t>
            </a:r>
            <a:r>
              <a:rPr lang="en-IN" dirty="0"/>
              <a:t>the high PVR that exists in the early neonatal </a:t>
            </a:r>
            <a:r>
              <a:rPr lang="en-IN" dirty="0" smtClean="0"/>
              <a:t>period</a:t>
            </a:r>
          </a:p>
          <a:p>
            <a:pPr marL="0" indent="0" algn="ctr">
              <a:buNone/>
            </a:pPr>
            <a:r>
              <a:rPr lang="en-IN" dirty="0" smtClean="0"/>
              <a:t>functional/physiological </a:t>
            </a:r>
            <a:r>
              <a:rPr lang="en-IN" dirty="0"/>
              <a:t>pulmonary </a:t>
            </a:r>
            <a:r>
              <a:rPr lang="en-IN" dirty="0" smtClean="0"/>
              <a:t>atresia</a:t>
            </a:r>
            <a:endParaRPr lang="en-IN" dirty="0"/>
          </a:p>
          <a:p>
            <a:pPr marL="0" indent="0" algn="ctr">
              <a:buNone/>
            </a:pPr>
            <a:endParaRPr lang="en-IN" dirty="0" smtClean="0"/>
          </a:p>
          <a:p>
            <a:pPr marL="0" indent="0" algn="ctr">
              <a:buNone/>
            </a:pPr>
            <a:r>
              <a:rPr lang="en-IN" dirty="0" smtClean="0"/>
              <a:t>pulmonary </a:t>
            </a:r>
            <a:r>
              <a:rPr lang="en-IN" dirty="0"/>
              <a:t>blood flow is dependent on ductal </a:t>
            </a:r>
            <a:r>
              <a:rPr lang="en-IN" dirty="0" smtClean="0"/>
              <a:t>patency</a:t>
            </a:r>
            <a:endParaRPr lang="en-IN" dirty="0"/>
          </a:p>
        </p:txBody>
      </p:sp>
    </p:spTree>
    <p:extLst>
      <p:ext uri="{BB962C8B-B14F-4D97-AF65-F5344CB8AC3E}">
        <p14:creationId xmlns:p14="http://schemas.microsoft.com/office/powerpoint/2010/main" val="4053725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10000"/>
          </a:bodyPr>
          <a:lstStyle/>
          <a:p>
            <a:r>
              <a:rPr lang="en-IN" dirty="0"/>
              <a:t>Systemic venous return from </a:t>
            </a:r>
            <a:r>
              <a:rPr lang="en-IN" dirty="0" smtClean="0"/>
              <a:t>RA needs PFO or </a:t>
            </a:r>
            <a:r>
              <a:rPr lang="en-IN" dirty="0"/>
              <a:t>ASD for </a:t>
            </a:r>
            <a:r>
              <a:rPr lang="en-IN" dirty="0" smtClean="0"/>
              <a:t>egress</a:t>
            </a:r>
          </a:p>
          <a:p>
            <a:r>
              <a:rPr lang="en-IN" dirty="0" smtClean="0"/>
              <a:t>R </a:t>
            </a:r>
            <a:r>
              <a:rPr lang="en-IN" dirty="0" smtClean="0">
                <a:sym typeface="Wingdings" panose="05000000000000000000" pitchFamily="2" charset="2"/>
              </a:rPr>
              <a:t> L shunt : </a:t>
            </a:r>
            <a:r>
              <a:rPr lang="en-IN" dirty="0" smtClean="0"/>
              <a:t>significant </a:t>
            </a:r>
            <a:r>
              <a:rPr lang="en-IN" dirty="0"/>
              <a:t>cyanosis in </a:t>
            </a:r>
            <a:r>
              <a:rPr lang="en-IN" dirty="0" err="1" smtClean="0"/>
              <a:t>newborn</a:t>
            </a:r>
            <a:endParaRPr lang="en-IN" dirty="0"/>
          </a:p>
          <a:p>
            <a:r>
              <a:rPr lang="en-IN" dirty="0" smtClean="0"/>
              <a:t> If </a:t>
            </a:r>
            <a:r>
              <a:rPr lang="en-IN" dirty="0"/>
              <a:t>PFO is </a:t>
            </a:r>
            <a:r>
              <a:rPr lang="en-IN" dirty="0" smtClean="0"/>
              <a:t>restrictive</a:t>
            </a:r>
            <a:r>
              <a:rPr lang="en-IN" dirty="0" smtClean="0">
                <a:sym typeface="Wingdings" panose="05000000000000000000" pitchFamily="2" charset="2"/>
              </a:rPr>
              <a:t> </a:t>
            </a:r>
            <a:r>
              <a:rPr lang="en-IN" dirty="0" smtClean="0"/>
              <a:t> </a:t>
            </a:r>
            <a:r>
              <a:rPr lang="en-IN" dirty="0"/>
              <a:t>right atrial </a:t>
            </a:r>
            <a:r>
              <a:rPr lang="en-IN" dirty="0" smtClean="0"/>
              <a:t>hypertension and </a:t>
            </a:r>
            <a:r>
              <a:rPr lang="en-IN" dirty="0"/>
              <a:t>systemic venous congestion </a:t>
            </a:r>
            <a:r>
              <a:rPr lang="en-IN" dirty="0" smtClean="0"/>
              <a:t>occur</a:t>
            </a:r>
          </a:p>
          <a:p>
            <a:r>
              <a:rPr lang="en-IN" dirty="0" smtClean="0"/>
              <a:t>If </a:t>
            </a:r>
            <a:r>
              <a:rPr lang="en-IN" dirty="0" err="1"/>
              <a:t>ductus</a:t>
            </a:r>
            <a:r>
              <a:rPr lang="en-IN" dirty="0"/>
              <a:t> </a:t>
            </a:r>
            <a:r>
              <a:rPr lang="en-IN" dirty="0" err="1"/>
              <a:t>arteriosus</a:t>
            </a:r>
            <a:r>
              <a:rPr lang="en-IN" dirty="0"/>
              <a:t> </a:t>
            </a:r>
            <a:r>
              <a:rPr lang="en-IN" dirty="0" smtClean="0"/>
              <a:t>is inadequate</a:t>
            </a:r>
            <a:r>
              <a:rPr lang="en-IN" dirty="0" smtClean="0">
                <a:sym typeface="Wingdings" panose="05000000000000000000" pitchFamily="2" charset="2"/>
              </a:rPr>
              <a:t></a:t>
            </a:r>
            <a:r>
              <a:rPr lang="en-IN" dirty="0" smtClean="0"/>
              <a:t> poor </a:t>
            </a:r>
            <a:r>
              <a:rPr lang="en-IN" dirty="0"/>
              <a:t>oxygenation from </a:t>
            </a:r>
            <a:r>
              <a:rPr lang="en-IN" dirty="0" smtClean="0"/>
              <a:t>diminished blood </a:t>
            </a:r>
            <a:r>
              <a:rPr lang="en-IN" dirty="0"/>
              <a:t>flow and inadequate cardiac output due to </a:t>
            </a:r>
            <a:r>
              <a:rPr lang="en-IN" dirty="0" smtClean="0"/>
              <a:t>poor pulmonary </a:t>
            </a:r>
            <a:r>
              <a:rPr lang="en-IN" dirty="0"/>
              <a:t>venous return coupled with small shunt via </a:t>
            </a:r>
            <a:r>
              <a:rPr lang="en-IN" dirty="0" smtClean="0"/>
              <a:t>the PFO</a:t>
            </a:r>
          </a:p>
          <a:p>
            <a:r>
              <a:rPr lang="en-IN" dirty="0" smtClean="0"/>
              <a:t>leads </a:t>
            </a:r>
            <a:r>
              <a:rPr lang="en-IN" dirty="0"/>
              <a:t>to severe cyanosis and severe </a:t>
            </a:r>
            <a:r>
              <a:rPr lang="en-IN" dirty="0" smtClean="0"/>
              <a:t>metabolic acidosis </a:t>
            </a:r>
            <a:r>
              <a:rPr lang="en-IN" dirty="0"/>
              <a:t>in the </a:t>
            </a:r>
            <a:r>
              <a:rPr lang="en-IN" dirty="0" err="1" smtClean="0"/>
              <a:t>newborn</a:t>
            </a:r>
            <a:endParaRPr lang="en-IN" dirty="0"/>
          </a:p>
          <a:p>
            <a:r>
              <a:rPr lang="en-IN" dirty="0">
                <a:solidFill>
                  <a:schemeClr val="accent1"/>
                </a:solidFill>
              </a:rPr>
              <a:t>Cyanosis </a:t>
            </a:r>
            <a:r>
              <a:rPr lang="en-IN" dirty="0" smtClean="0">
                <a:solidFill>
                  <a:schemeClr val="accent1"/>
                </a:solidFill>
              </a:rPr>
              <a:t>- approximately </a:t>
            </a:r>
            <a:r>
              <a:rPr lang="en-IN" dirty="0">
                <a:solidFill>
                  <a:schemeClr val="accent1"/>
                </a:solidFill>
              </a:rPr>
              <a:t>50 percent </a:t>
            </a:r>
            <a:r>
              <a:rPr lang="en-IN" dirty="0" err="1" smtClean="0">
                <a:solidFill>
                  <a:schemeClr val="accent1"/>
                </a:solidFill>
              </a:rPr>
              <a:t>newborn</a:t>
            </a:r>
            <a:endParaRPr lang="en-IN" dirty="0" smtClean="0">
              <a:solidFill>
                <a:schemeClr val="accent1"/>
              </a:solidFill>
            </a:endParaRPr>
          </a:p>
          <a:p>
            <a:r>
              <a:rPr lang="en-IN" dirty="0" smtClean="0"/>
              <a:t>Murmur </a:t>
            </a:r>
            <a:r>
              <a:rPr lang="en-IN" dirty="0" smtClean="0"/>
              <a:t>are </a:t>
            </a:r>
            <a:r>
              <a:rPr lang="en-IN" dirty="0"/>
              <a:t>less common presenting features. Incidental finding </a:t>
            </a:r>
            <a:r>
              <a:rPr lang="en-IN" dirty="0" smtClean="0"/>
              <a:t>of cardiomegaly </a:t>
            </a:r>
            <a:r>
              <a:rPr lang="en-IN" dirty="0"/>
              <a:t>in a chest X-ray performed for another </a:t>
            </a:r>
            <a:r>
              <a:rPr lang="en-IN" dirty="0" smtClean="0"/>
              <a:t>purpose is </a:t>
            </a:r>
            <a:r>
              <a:rPr lang="en-IN" dirty="0"/>
              <a:t>another mode of </a:t>
            </a:r>
            <a:r>
              <a:rPr lang="en-IN" dirty="0" smtClean="0"/>
              <a:t>presentation</a:t>
            </a:r>
            <a:endParaRPr lang="en-IN" dirty="0"/>
          </a:p>
          <a:p>
            <a:pPr marL="0" indent="0">
              <a:buNone/>
            </a:pPr>
            <a:endParaRPr lang="en-IN" dirty="0"/>
          </a:p>
        </p:txBody>
      </p:sp>
    </p:spTree>
    <p:extLst>
      <p:ext uri="{BB962C8B-B14F-4D97-AF65-F5344CB8AC3E}">
        <p14:creationId xmlns:p14="http://schemas.microsoft.com/office/powerpoint/2010/main" val="487416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Children, Adolescents and Adults</a:t>
            </a:r>
            <a:endParaRPr lang="en-IN" dirty="0"/>
          </a:p>
        </p:txBody>
      </p:sp>
      <p:sp>
        <p:nvSpPr>
          <p:cNvPr id="3" name="Content Placeholder 2"/>
          <p:cNvSpPr>
            <a:spLocks noGrp="1"/>
          </p:cNvSpPr>
          <p:nvPr>
            <p:ph idx="1"/>
          </p:nvPr>
        </p:nvSpPr>
        <p:spPr/>
        <p:txBody>
          <a:bodyPr>
            <a:normAutofit/>
          </a:bodyPr>
          <a:lstStyle/>
          <a:p>
            <a:r>
              <a:rPr lang="en-IN" dirty="0" smtClean="0">
                <a:solidFill>
                  <a:schemeClr val="accent1"/>
                </a:solidFill>
              </a:rPr>
              <a:t>largely </a:t>
            </a:r>
            <a:r>
              <a:rPr lang="en-IN" dirty="0">
                <a:solidFill>
                  <a:schemeClr val="accent1"/>
                </a:solidFill>
              </a:rPr>
              <a:t>asymptomatic </a:t>
            </a:r>
            <a:r>
              <a:rPr lang="en-IN" dirty="0" smtClean="0"/>
              <a:t>-may </a:t>
            </a:r>
            <a:r>
              <a:rPr lang="en-IN" dirty="0"/>
              <a:t>be detected by </a:t>
            </a:r>
            <a:r>
              <a:rPr lang="en-IN" dirty="0" smtClean="0"/>
              <a:t>cardiac </a:t>
            </a:r>
            <a:r>
              <a:rPr lang="en-IN" dirty="0"/>
              <a:t>murmur or by echocardiogram performed for </a:t>
            </a:r>
            <a:r>
              <a:rPr lang="en-IN" dirty="0" smtClean="0"/>
              <a:t>an unrelated problem</a:t>
            </a:r>
          </a:p>
          <a:p>
            <a:r>
              <a:rPr lang="en-IN" dirty="0" smtClean="0"/>
              <a:t>Infants </a:t>
            </a:r>
            <a:r>
              <a:rPr lang="en-IN" dirty="0"/>
              <a:t>with moderate to severe forms</a:t>
            </a:r>
            <a:r>
              <a:rPr lang="en-IN" dirty="0" smtClean="0"/>
              <a:t>, who </a:t>
            </a:r>
            <a:r>
              <a:rPr lang="en-IN" dirty="0"/>
              <a:t>improved </a:t>
            </a:r>
            <a:r>
              <a:rPr lang="en-IN" dirty="0" smtClean="0"/>
              <a:t>-may </a:t>
            </a:r>
            <a:r>
              <a:rPr lang="en-IN" dirty="0"/>
              <a:t>become </a:t>
            </a:r>
            <a:r>
              <a:rPr lang="en-IN" dirty="0">
                <a:solidFill>
                  <a:schemeClr val="accent1"/>
                </a:solidFill>
              </a:rPr>
              <a:t>symptomatic as the tricuspid valve and </a:t>
            </a:r>
            <a:r>
              <a:rPr lang="en-IN" dirty="0" smtClean="0">
                <a:solidFill>
                  <a:schemeClr val="accent1"/>
                </a:solidFill>
              </a:rPr>
              <a:t>right ventricular </a:t>
            </a:r>
            <a:r>
              <a:rPr lang="en-IN" dirty="0">
                <a:solidFill>
                  <a:schemeClr val="accent1"/>
                </a:solidFill>
              </a:rPr>
              <a:t>function </a:t>
            </a:r>
            <a:r>
              <a:rPr lang="en-IN" dirty="0" smtClean="0">
                <a:solidFill>
                  <a:schemeClr val="accent1"/>
                </a:solidFill>
              </a:rPr>
              <a:t>deteriorates</a:t>
            </a:r>
          </a:p>
          <a:p>
            <a:r>
              <a:rPr lang="en-IN" dirty="0" smtClean="0"/>
              <a:t>Easy </a:t>
            </a:r>
            <a:r>
              <a:rPr lang="en-IN" dirty="0"/>
              <a:t>fatigability, </a:t>
            </a:r>
            <a:r>
              <a:rPr lang="en-IN" dirty="0" smtClean="0"/>
              <a:t>cyanosis or </a:t>
            </a:r>
            <a:r>
              <a:rPr lang="en-IN" dirty="0"/>
              <a:t>arrhythmia may be presenting </a:t>
            </a:r>
            <a:r>
              <a:rPr lang="en-IN" dirty="0" smtClean="0"/>
              <a:t>symptoms</a:t>
            </a:r>
          </a:p>
        </p:txBody>
      </p:sp>
    </p:spTree>
    <p:extLst>
      <p:ext uri="{BB962C8B-B14F-4D97-AF65-F5344CB8AC3E}">
        <p14:creationId xmlns:p14="http://schemas.microsoft.com/office/powerpoint/2010/main" val="5665545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a:srcRect l="5817" t="17521" r="29986" b="9814"/>
          <a:stretch/>
        </p:blipFill>
        <p:spPr>
          <a:xfrm>
            <a:off x="0" y="0"/>
            <a:ext cx="12192001" cy="6826531"/>
          </a:xfrm>
          <a:prstGeom prst="rect">
            <a:avLst/>
          </a:prstGeom>
        </p:spPr>
      </p:pic>
    </p:spTree>
    <p:extLst>
      <p:ext uri="{BB962C8B-B14F-4D97-AF65-F5344CB8AC3E}">
        <p14:creationId xmlns:p14="http://schemas.microsoft.com/office/powerpoint/2010/main" val="81976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34321" y="1375576"/>
            <a:ext cx="11889357" cy="4825686"/>
          </a:xfrm>
          <a:prstGeom prst="rect">
            <a:avLst/>
          </a:prstGeom>
        </p:spPr>
      </p:pic>
    </p:spTree>
    <p:extLst>
      <p:ext uri="{BB962C8B-B14F-4D97-AF65-F5344CB8AC3E}">
        <p14:creationId xmlns:p14="http://schemas.microsoft.com/office/powerpoint/2010/main" val="4131404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 </a:t>
            </a:r>
            <a:r>
              <a:rPr lang="en-IN" dirty="0" err="1"/>
              <a:t>Celermajer</a:t>
            </a:r>
            <a:r>
              <a:rPr lang="en-IN" dirty="0"/>
              <a:t> et al reviewed 220 cases with </a:t>
            </a:r>
            <a:r>
              <a:rPr lang="en-IN" dirty="0" err="1"/>
              <a:t>Ebstein</a:t>
            </a:r>
            <a:r>
              <a:rPr lang="en-IN" dirty="0"/>
              <a:t> </a:t>
            </a:r>
            <a:r>
              <a:rPr lang="en-IN" dirty="0" smtClean="0"/>
              <a:t>anomaly-</a:t>
            </a:r>
          </a:p>
          <a:p>
            <a:pPr marL="0" indent="0">
              <a:buNone/>
            </a:pPr>
            <a:endParaRPr lang="en-IN" dirty="0"/>
          </a:p>
          <a:p>
            <a:pPr marL="0" indent="0">
              <a:buNone/>
            </a:pPr>
            <a:r>
              <a:rPr lang="en-IN" dirty="0" smtClean="0">
                <a:solidFill>
                  <a:schemeClr val="accent1"/>
                </a:solidFill>
              </a:rPr>
              <a:t>most </a:t>
            </a:r>
            <a:r>
              <a:rPr lang="en-IN" dirty="0">
                <a:solidFill>
                  <a:schemeClr val="accent1"/>
                </a:solidFill>
              </a:rPr>
              <a:t>common presenting symptom varied with age</a:t>
            </a:r>
            <a:r>
              <a:rPr lang="en-IN" dirty="0" smtClean="0">
                <a:solidFill>
                  <a:schemeClr val="accent1"/>
                </a:solidFill>
              </a:rPr>
              <a:t>—</a:t>
            </a:r>
          </a:p>
          <a:p>
            <a:r>
              <a:rPr lang="en-IN" dirty="0" smtClean="0"/>
              <a:t> abnormal prenatal </a:t>
            </a:r>
            <a:r>
              <a:rPr lang="en-IN" dirty="0"/>
              <a:t>scans for </a:t>
            </a:r>
            <a:r>
              <a:rPr lang="en-IN" dirty="0" smtClean="0"/>
              <a:t>foetuses- 86 percent,</a:t>
            </a:r>
          </a:p>
          <a:p>
            <a:r>
              <a:rPr lang="en-IN" dirty="0" smtClean="0"/>
              <a:t>cyanosis for neonates - </a:t>
            </a:r>
            <a:r>
              <a:rPr lang="en-IN" dirty="0"/>
              <a:t>74 </a:t>
            </a:r>
            <a:r>
              <a:rPr lang="en-IN" dirty="0" smtClean="0"/>
              <a:t>percent</a:t>
            </a:r>
          </a:p>
          <a:p>
            <a:r>
              <a:rPr lang="en-IN" dirty="0" smtClean="0"/>
              <a:t>heart </a:t>
            </a:r>
            <a:r>
              <a:rPr lang="en-IN" dirty="0"/>
              <a:t>failure for infants </a:t>
            </a:r>
            <a:r>
              <a:rPr lang="en-IN" dirty="0" smtClean="0"/>
              <a:t>- </a:t>
            </a:r>
            <a:r>
              <a:rPr lang="en-IN" dirty="0"/>
              <a:t>43 </a:t>
            </a:r>
            <a:r>
              <a:rPr lang="en-IN" dirty="0" smtClean="0"/>
              <a:t>percent</a:t>
            </a:r>
          </a:p>
          <a:p>
            <a:r>
              <a:rPr lang="en-IN" dirty="0" smtClean="0"/>
              <a:t>incidental </a:t>
            </a:r>
            <a:r>
              <a:rPr lang="en-IN" dirty="0"/>
              <a:t>murmur for </a:t>
            </a:r>
            <a:r>
              <a:rPr lang="en-IN" dirty="0" smtClean="0"/>
              <a:t>children- 63 </a:t>
            </a:r>
            <a:r>
              <a:rPr lang="en-IN" dirty="0"/>
              <a:t>percent </a:t>
            </a:r>
            <a:endParaRPr lang="en-IN" dirty="0" smtClean="0"/>
          </a:p>
          <a:p>
            <a:r>
              <a:rPr lang="en-IN" dirty="0" smtClean="0"/>
              <a:t>arrhythmia </a:t>
            </a:r>
            <a:r>
              <a:rPr lang="en-IN" dirty="0"/>
              <a:t>for adolescents and adults </a:t>
            </a:r>
            <a:r>
              <a:rPr lang="en-IN" dirty="0" smtClean="0"/>
              <a:t>- </a:t>
            </a:r>
            <a:r>
              <a:rPr lang="en-IN" dirty="0"/>
              <a:t>42 </a:t>
            </a:r>
            <a:r>
              <a:rPr lang="en-IN" dirty="0" smtClean="0"/>
              <a:t>percent</a:t>
            </a:r>
            <a:endParaRPr lang="en-IN" dirty="0"/>
          </a:p>
        </p:txBody>
      </p:sp>
    </p:spTree>
    <p:extLst>
      <p:ext uri="{BB962C8B-B14F-4D97-AF65-F5344CB8AC3E}">
        <p14:creationId xmlns:p14="http://schemas.microsoft.com/office/powerpoint/2010/main" val="1280763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Arrhythmia</a:t>
            </a:r>
            <a:br>
              <a:rPr lang="en-IN" i="1" dirty="0"/>
            </a:br>
            <a:endParaRPr lang="en-IN" dirty="0"/>
          </a:p>
        </p:txBody>
      </p:sp>
      <p:sp>
        <p:nvSpPr>
          <p:cNvPr id="3" name="Content Placeholder 2"/>
          <p:cNvSpPr>
            <a:spLocks noGrp="1"/>
          </p:cNvSpPr>
          <p:nvPr>
            <p:ph idx="1"/>
          </p:nvPr>
        </p:nvSpPr>
        <p:spPr/>
        <p:txBody>
          <a:bodyPr>
            <a:normAutofit lnSpcReduction="10000"/>
          </a:bodyPr>
          <a:lstStyle/>
          <a:p>
            <a:r>
              <a:rPr lang="en-IN" dirty="0" smtClean="0">
                <a:solidFill>
                  <a:schemeClr val="accent1"/>
                </a:solidFill>
              </a:rPr>
              <a:t>Supraventricular </a:t>
            </a:r>
            <a:r>
              <a:rPr lang="en-IN" dirty="0">
                <a:solidFill>
                  <a:schemeClr val="accent1"/>
                </a:solidFill>
              </a:rPr>
              <a:t>tachycardia (SVT) </a:t>
            </a:r>
            <a:r>
              <a:rPr lang="en-IN" dirty="0"/>
              <a:t>is </a:t>
            </a:r>
            <a:r>
              <a:rPr lang="en-IN" dirty="0" smtClean="0"/>
              <a:t>common- secondary </a:t>
            </a:r>
            <a:r>
              <a:rPr lang="en-IN" dirty="0"/>
              <a:t>to accessory pathways or </a:t>
            </a:r>
            <a:r>
              <a:rPr lang="en-IN" dirty="0" err="1"/>
              <a:t>atrioventricular</a:t>
            </a:r>
            <a:r>
              <a:rPr lang="en-IN" dirty="0"/>
              <a:t> </a:t>
            </a:r>
            <a:r>
              <a:rPr lang="en-IN" dirty="0" err="1" smtClean="0"/>
              <a:t>reentry</a:t>
            </a:r>
            <a:r>
              <a:rPr lang="en-IN" dirty="0"/>
              <a:t>.</a:t>
            </a:r>
          </a:p>
          <a:p>
            <a:r>
              <a:rPr lang="en-IN" dirty="0"/>
              <a:t>Atrial arrhythmias such as atrial flutter or </a:t>
            </a:r>
            <a:r>
              <a:rPr lang="en-IN" dirty="0" smtClean="0"/>
              <a:t>fibrillation may </a:t>
            </a:r>
            <a:r>
              <a:rPr lang="en-IN" dirty="0"/>
              <a:t>also be </a:t>
            </a:r>
            <a:r>
              <a:rPr lang="en-IN" dirty="0" smtClean="0"/>
              <a:t>present</a:t>
            </a:r>
          </a:p>
          <a:p>
            <a:r>
              <a:rPr lang="en-IN" dirty="0" smtClean="0"/>
              <a:t> </a:t>
            </a:r>
            <a:r>
              <a:rPr lang="en-IN" dirty="0"/>
              <a:t>Accessory </a:t>
            </a:r>
            <a:r>
              <a:rPr lang="en-IN" dirty="0" err="1"/>
              <a:t>atrioventricular</a:t>
            </a:r>
            <a:r>
              <a:rPr lang="en-IN" dirty="0"/>
              <a:t> pathways </a:t>
            </a:r>
            <a:r>
              <a:rPr lang="en-IN" dirty="0" smtClean="0"/>
              <a:t>are present </a:t>
            </a:r>
            <a:r>
              <a:rPr lang="en-IN" dirty="0"/>
              <a:t>in 20 </a:t>
            </a:r>
            <a:r>
              <a:rPr lang="en-IN" dirty="0" smtClean="0"/>
              <a:t>% ; nearly all </a:t>
            </a:r>
            <a:r>
              <a:rPr lang="en-IN" dirty="0"/>
              <a:t>of them are </a:t>
            </a:r>
            <a:r>
              <a:rPr lang="en-IN" dirty="0">
                <a:solidFill>
                  <a:schemeClr val="accent1"/>
                </a:solidFill>
              </a:rPr>
              <a:t>right-sided </a:t>
            </a:r>
            <a:r>
              <a:rPr lang="en-IN" dirty="0" smtClean="0">
                <a:solidFill>
                  <a:schemeClr val="accent1"/>
                </a:solidFill>
              </a:rPr>
              <a:t>pathways</a:t>
            </a:r>
          </a:p>
          <a:p>
            <a:r>
              <a:rPr lang="en-IN" dirty="0" smtClean="0"/>
              <a:t>Accessory pathways -located </a:t>
            </a:r>
            <a:r>
              <a:rPr lang="en-IN" dirty="0"/>
              <a:t>in the inferior portion of </a:t>
            </a:r>
            <a:r>
              <a:rPr lang="en-IN" dirty="0" smtClean="0"/>
              <a:t>the tricuspid </a:t>
            </a:r>
            <a:r>
              <a:rPr lang="en-IN" dirty="0"/>
              <a:t>valve annulus—most commonly </a:t>
            </a:r>
            <a:r>
              <a:rPr lang="en-IN" dirty="0" err="1"/>
              <a:t>posteroseptal</a:t>
            </a:r>
            <a:r>
              <a:rPr lang="en-IN" dirty="0"/>
              <a:t> </a:t>
            </a:r>
            <a:r>
              <a:rPr lang="en-IN" dirty="0" smtClean="0"/>
              <a:t>and </a:t>
            </a:r>
            <a:r>
              <a:rPr lang="en-IN" dirty="0" err="1" smtClean="0"/>
              <a:t>posterolateral</a:t>
            </a:r>
            <a:r>
              <a:rPr lang="en-IN" dirty="0" smtClean="0"/>
              <a:t> pathways</a:t>
            </a:r>
          </a:p>
          <a:p>
            <a:r>
              <a:rPr lang="en-IN" dirty="0" smtClean="0"/>
              <a:t>Due </a:t>
            </a:r>
            <a:r>
              <a:rPr lang="en-IN" dirty="0"/>
              <a:t>to slow conduction </a:t>
            </a:r>
            <a:r>
              <a:rPr lang="en-IN" dirty="0" smtClean="0"/>
              <a:t>properties of </a:t>
            </a:r>
            <a:r>
              <a:rPr lang="en-IN" dirty="0"/>
              <a:t>the accessory pathways that are located in the </a:t>
            </a:r>
            <a:r>
              <a:rPr lang="en-IN" dirty="0" err="1" smtClean="0"/>
              <a:t>atrialized</a:t>
            </a:r>
            <a:r>
              <a:rPr lang="en-IN" dirty="0" smtClean="0"/>
              <a:t> portion </a:t>
            </a:r>
            <a:r>
              <a:rPr lang="en-IN" dirty="0"/>
              <a:t>of the RV, the conduction goes through AV node </a:t>
            </a:r>
            <a:r>
              <a:rPr lang="en-IN" dirty="0" smtClean="0"/>
              <a:t>more often </a:t>
            </a:r>
            <a:r>
              <a:rPr lang="en-IN" dirty="0"/>
              <a:t>and therefore, most of these accessory pathways </a:t>
            </a:r>
            <a:r>
              <a:rPr lang="en-IN" dirty="0" smtClean="0"/>
              <a:t>do manifest </a:t>
            </a:r>
            <a:r>
              <a:rPr lang="en-IN" dirty="0"/>
              <a:t>in sinus </a:t>
            </a:r>
            <a:r>
              <a:rPr lang="en-IN" dirty="0" smtClean="0"/>
              <a:t>rhythm</a:t>
            </a:r>
            <a:endParaRPr lang="en-IN" dirty="0"/>
          </a:p>
          <a:p>
            <a:endParaRPr lang="en-IN" dirty="0"/>
          </a:p>
        </p:txBody>
      </p:sp>
    </p:spTree>
    <p:extLst>
      <p:ext uri="{BB962C8B-B14F-4D97-AF65-F5344CB8AC3E}">
        <p14:creationId xmlns:p14="http://schemas.microsoft.com/office/powerpoint/2010/main" val="14455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a:t>In a </a:t>
            </a:r>
            <a:r>
              <a:rPr lang="en-IN" dirty="0" err="1"/>
              <a:t>multicenter</a:t>
            </a:r>
            <a:r>
              <a:rPr lang="en-IN" dirty="0"/>
              <a:t> study of </a:t>
            </a:r>
            <a:r>
              <a:rPr lang="en-IN" dirty="0" err="1"/>
              <a:t>pediatric</a:t>
            </a:r>
            <a:r>
              <a:rPr lang="en-IN" dirty="0"/>
              <a:t> patients with </a:t>
            </a:r>
            <a:r>
              <a:rPr lang="en-IN" dirty="0" err="1" smtClean="0"/>
              <a:t>Ebstein</a:t>
            </a:r>
            <a:r>
              <a:rPr lang="en-IN" dirty="0" smtClean="0"/>
              <a:t> anomaly </a:t>
            </a:r>
            <a:r>
              <a:rPr lang="en-IN" dirty="0"/>
              <a:t>in </a:t>
            </a:r>
            <a:r>
              <a:rPr lang="en-IN" dirty="0" err="1" smtClean="0"/>
              <a:t>Netherlands,there</a:t>
            </a:r>
            <a:r>
              <a:rPr lang="en-IN" dirty="0" smtClean="0"/>
              <a:t> </a:t>
            </a:r>
            <a:r>
              <a:rPr lang="en-IN" dirty="0"/>
              <a:t>was 17 </a:t>
            </a:r>
            <a:r>
              <a:rPr lang="en-IN" dirty="0" smtClean="0"/>
              <a:t>%</a:t>
            </a:r>
            <a:r>
              <a:rPr lang="en-IN" dirty="0"/>
              <a:t>(16 of 93 patients</a:t>
            </a:r>
            <a:r>
              <a:rPr lang="en-IN" dirty="0" smtClean="0"/>
              <a:t>)</a:t>
            </a:r>
            <a:r>
              <a:rPr lang="en-IN" dirty="0" smtClean="0"/>
              <a:t> </a:t>
            </a:r>
            <a:r>
              <a:rPr lang="en-IN" dirty="0" smtClean="0"/>
              <a:t>incidence of </a:t>
            </a:r>
            <a:r>
              <a:rPr lang="en-IN" dirty="0"/>
              <a:t>arrhythmias </a:t>
            </a:r>
            <a:r>
              <a:rPr lang="en-IN" dirty="0" smtClean="0"/>
              <a:t>.Nine </a:t>
            </a:r>
            <a:r>
              <a:rPr lang="en-IN" dirty="0"/>
              <a:t>of them </a:t>
            </a:r>
            <a:r>
              <a:rPr lang="en-IN" dirty="0" smtClean="0"/>
              <a:t>developed arrhythmias </a:t>
            </a:r>
            <a:r>
              <a:rPr lang="en-IN" dirty="0"/>
              <a:t>in the </a:t>
            </a:r>
            <a:r>
              <a:rPr lang="en-IN" dirty="0" err="1"/>
              <a:t>newborn</a:t>
            </a:r>
            <a:r>
              <a:rPr lang="en-IN" dirty="0"/>
              <a:t> period. One neonate died at </a:t>
            </a:r>
            <a:r>
              <a:rPr lang="en-IN" dirty="0" smtClean="0"/>
              <a:t>6 days </a:t>
            </a:r>
            <a:r>
              <a:rPr lang="en-IN" dirty="0"/>
              <a:t>of age from intractable SVT associated with heart </a:t>
            </a:r>
            <a:r>
              <a:rPr lang="en-IN" dirty="0" smtClean="0"/>
              <a:t>failure and </a:t>
            </a:r>
            <a:r>
              <a:rPr lang="en-IN" dirty="0"/>
              <a:t>cyanosis. Another neonate is suspected to have </a:t>
            </a:r>
            <a:r>
              <a:rPr lang="en-IN" dirty="0" smtClean="0"/>
              <a:t>had arrhythmic </a:t>
            </a:r>
            <a:r>
              <a:rPr lang="en-IN" dirty="0"/>
              <a:t>death at 4 weeks of age. All 14 survivors </a:t>
            </a:r>
            <a:r>
              <a:rPr lang="en-IN" dirty="0" smtClean="0"/>
              <a:t>exhibited pre-excitation </a:t>
            </a:r>
            <a:r>
              <a:rPr lang="en-IN" dirty="0"/>
              <a:t>in the electrocardiogram (EKG</a:t>
            </a:r>
            <a:r>
              <a:rPr lang="en-IN" dirty="0" smtClean="0"/>
              <a:t>)</a:t>
            </a:r>
          </a:p>
          <a:p>
            <a:endParaRPr lang="en-IN" dirty="0"/>
          </a:p>
          <a:p>
            <a:r>
              <a:rPr lang="en-IN" dirty="0"/>
              <a:t>incidence of arrhythmia in </a:t>
            </a:r>
            <a:r>
              <a:rPr lang="en-IN" dirty="0" err="1"/>
              <a:t>pediatric</a:t>
            </a:r>
            <a:r>
              <a:rPr lang="en-IN" dirty="0"/>
              <a:t> patients with </a:t>
            </a:r>
            <a:r>
              <a:rPr lang="en-IN" dirty="0" err="1" smtClean="0"/>
              <a:t>Ebstein</a:t>
            </a:r>
            <a:r>
              <a:rPr lang="en-IN" dirty="0" smtClean="0"/>
              <a:t> anomaly </a:t>
            </a:r>
            <a:r>
              <a:rPr lang="en-IN" dirty="0"/>
              <a:t>is much lower than that in </a:t>
            </a:r>
            <a:r>
              <a:rPr lang="en-IN" dirty="0" smtClean="0"/>
              <a:t>adults</a:t>
            </a:r>
            <a:endParaRPr lang="en-IN" dirty="0"/>
          </a:p>
        </p:txBody>
      </p:sp>
    </p:spTree>
    <p:extLst>
      <p:ext uri="{BB962C8B-B14F-4D97-AF65-F5344CB8AC3E}">
        <p14:creationId xmlns:p14="http://schemas.microsoft.com/office/powerpoint/2010/main" val="32698802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SYMPTOMS</a:t>
            </a:r>
            <a:endParaRPr lang="en-IN" dirty="0"/>
          </a:p>
        </p:txBody>
      </p:sp>
      <p:sp>
        <p:nvSpPr>
          <p:cNvPr id="3" name="Content Placeholder 2"/>
          <p:cNvSpPr>
            <a:spLocks noGrp="1"/>
          </p:cNvSpPr>
          <p:nvPr>
            <p:ph idx="1"/>
          </p:nvPr>
        </p:nvSpPr>
        <p:spPr/>
        <p:txBody>
          <a:bodyPr/>
          <a:lstStyle/>
          <a:p>
            <a:endParaRPr lang="en-IN" dirty="0"/>
          </a:p>
          <a:p>
            <a:endParaRPr lang="en-IN" dirty="0"/>
          </a:p>
          <a:p>
            <a:r>
              <a:rPr lang="en-IN" dirty="0"/>
              <a:t>Around 35% patients present in infancy and 65% present in older age groups (adolescence and adulthood) </a:t>
            </a:r>
          </a:p>
          <a:p>
            <a:r>
              <a:rPr lang="en-IN" dirty="0" smtClean="0"/>
              <a:t>Of </a:t>
            </a:r>
            <a:r>
              <a:rPr lang="en-IN" dirty="0"/>
              <a:t>those patients presenting in infancy, majority present with heart failure </a:t>
            </a:r>
          </a:p>
          <a:p>
            <a:endParaRPr lang="en-IN" dirty="0"/>
          </a:p>
        </p:txBody>
      </p:sp>
    </p:spTree>
    <p:extLst>
      <p:ext uri="{BB962C8B-B14F-4D97-AF65-F5344CB8AC3E}">
        <p14:creationId xmlns:p14="http://schemas.microsoft.com/office/powerpoint/2010/main" val="2804748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PREVALANCE</a:t>
            </a:r>
            <a:endParaRPr lang="en-IN" dirty="0"/>
          </a:p>
        </p:txBody>
      </p:sp>
      <p:sp>
        <p:nvSpPr>
          <p:cNvPr id="3" name="Content Placeholder 2"/>
          <p:cNvSpPr>
            <a:spLocks noGrp="1"/>
          </p:cNvSpPr>
          <p:nvPr>
            <p:ph idx="1"/>
          </p:nvPr>
        </p:nvSpPr>
        <p:spPr/>
        <p:txBody>
          <a:bodyPr/>
          <a:lstStyle/>
          <a:p>
            <a:endParaRPr lang="en-IN" dirty="0"/>
          </a:p>
          <a:p>
            <a:endParaRPr lang="en-IN" dirty="0"/>
          </a:p>
          <a:p>
            <a:r>
              <a:rPr lang="en-IN" dirty="0"/>
              <a:t>1 </a:t>
            </a:r>
            <a:r>
              <a:rPr lang="en-IN" dirty="0" smtClean="0"/>
              <a:t> </a:t>
            </a:r>
            <a:r>
              <a:rPr lang="en-IN" dirty="0"/>
              <a:t>per </a:t>
            </a:r>
            <a:r>
              <a:rPr lang="en-IN" dirty="0" smtClean="0"/>
              <a:t>20,000 </a:t>
            </a:r>
            <a:r>
              <a:rPr lang="en-IN" dirty="0"/>
              <a:t>live births </a:t>
            </a:r>
            <a:endParaRPr lang="en-IN" dirty="0" smtClean="0"/>
          </a:p>
          <a:p>
            <a:r>
              <a:rPr lang="en-IN" dirty="0" smtClean="0"/>
              <a:t>As high as </a:t>
            </a:r>
            <a:r>
              <a:rPr lang="en-IN" dirty="0" smtClean="0">
                <a:solidFill>
                  <a:schemeClr val="accent1"/>
                </a:solidFill>
              </a:rPr>
              <a:t>2.4 </a:t>
            </a:r>
            <a:r>
              <a:rPr lang="en-IN" dirty="0">
                <a:solidFill>
                  <a:schemeClr val="accent1"/>
                </a:solidFill>
              </a:rPr>
              <a:t>per 10,000 live </a:t>
            </a:r>
            <a:r>
              <a:rPr lang="en-IN" dirty="0" smtClean="0">
                <a:solidFill>
                  <a:schemeClr val="accent1"/>
                </a:solidFill>
              </a:rPr>
              <a:t>births</a:t>
            </a:r>
            <a:r>
              <a:rPr lang="en-IN" dirty="0" smtClean="0"/>
              <a:t> reported </a:t>
            </a:r>
            <a:endParaRPr lang="en-IN" dirty="0"/>
          </a:p>
          <a:p>
            <a:r>
              <a:rPr lang="en-IN" dirty="0">
                <a:solidFill>
                  <a:schemeClr val="accent1"/>
                </a:solidFill>
              </a:rPr>
              <a:t>0.3 to </a:t>
            </a:r>
            <a:r>
              <a:rPr lang="en-IN" dirty="0" smtClean="0">
                <a:solidFill>
                  <a:schemeClr val="accent1"/>
                </a:solidFill>
              </a:rPr>
              <a:t>0.7 </a:t>
            </a:r>
            <a:r>
              <a:rPr lang="en-IN" dirty="0">
                <a:solidFill>
                  <a:schemeClr val="accent1"/>
                </a:solidFill>
              </a:rPr>
              <a:t>percent </a:t>
            </a:r>
            <a:r>
              <a:rPr lang="en-IN" dirty="0"/>
              <a:t>of all </a:t>
            </a:r>
            <a:r>
              <a:rPr lang="en-IN" dirty="0" smtClean="0"/>
              <a:t>congenital heart defects</a:t>
            </a:r>
          </a:p>
          <a:p>
            <a:r>
              <a:rPr lang="en-IN" dirty="0" smtClean="0"/>
              <a:t>Equal </a:t>
            </a:r>
            <a:r>
              <a:rPr lang="en-IN" dirty="0"/>
              <a:t>male : female incidence </a:t>
            </a:r>
          </a:p>
          <a:p>
            <a:r>
              <a:rPr lang="en-IN" dirty="0" smtClean="0"/>
              <a:t>Majority of </a:t>
            </a:r>
            <a:r>
              <a:rPr lang="en-IN" dirty="0"/>
              <a:t>cases are </a:t>
            </a:r>
            <a:r>
              <a:rPr lang="en-IN" dirty="0" smtClean="0"/>
              <a:t>sporadic</a:t>
            </a:r>
          </a:p>
          <a:p>
            <a:r>
              <a:rPr lang="en-IN" dirty="0" smtClean="0"/>
              <a:t>Represents </a:t>
            </a:r>
            <a:r>
              <a:rPr lang="en-IN" dirty="0" smtClean="0">
                <a:solidFill>
                  <a:schemeClr val="accent1"/>
                </a:solidFill>
              </a:rPr>
              <a:t>40% </a:t>
            </a:r>
            <a:r>
              <a:rPr lang="en-IN" dirty="0" smtClean="0"/>
              <a:t>of congenital malformations of TV</a:t>
            </a:r>
            <a:endParaRPr lang="en-IN" dirty="0"/>
          </a:p>
        </p:txBody>
      </p:sp>
      <p:sp>
        <p:nvSpPr>
          <p:cNvPr id="4" name="TextBox 3"/>
          <p:cNvSpPr txBox="1"/>
          <p:nvPr/>
        </p:nvSpPr>
        <p:spPr>
          <a:xfrm>
            <a:off x="5257800" y="6248399"/>
            <a:ext cx="4792053" cy="369332"/>
          </a:xfrm>
          <a:prstGeom prst="rect">
            <a:avLst/>
          </a:prstGeom>
          <a:noFill/>
        </p:spPr>
        <p:txBody>
          <a:bodyPr wrap="square" rtlCol="0">
            <a:spAutoFit/>
          </a:bodyPr>
          <a:lstStyle/>
          <a:p>
            <a:r>
              <a:rPr lang="en-IN" dirty="0" err="1" smtClean="0"/>
              <a:t>Patane</a:t>
            </a:r>
            <a:r>
              <a:rPr lang="en-IN" dirty="0" smtClean="0"/>
              <a:t> et al </a:t>
            </a:r>
            <a:r>
              <a:rPr lang="en-IN" dirty="0" err="1" smtClean="0"/>
              <a:t>Int</a:t>
            </a:r>
            <a:r>
              <a:rPr lang="en-IN" dirty="0" smtClean="0"/>
              <a:t> J Cardiol.2009:136:e6-e7.</a:t>
            </a:r>
            <a:endParaRPr lang="en-IN" dirty="0"/>
          </a:p>
        </p:txBody>
      </p:sp>
    </p:spTree>
    <p:extLst>
      <p:ext uri="{BB962C8B-B14F-4D97-AF65-F5344CB8AC3E}">
        <p14:creationId xmlns:p14="http://schemas.microsoft.com/office/powerpoint/2010/main" val="30717786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endParaRPr lang="en-IN" dirty="0"/>
          </a:p>
          <a:p>
            <a:pPr marL="0" indent="0">
              <a:buNone/>
            </a:pPr>
            <a:r>
              <a:rPr lang="en-IN" b="1" dirty="0" err="1">
                <a:solidFill>
                  <a:schemeClr val="accent1"/>
                </a:solidFill>
              </a:rPr>
              <a:t>Fetal</a:t>
            </a:r>
            <a:r>
              <a:rPr lang="en-IN" b="1" dirty="0">
                <a:solidFill>
                  <a:schemeClr val="accent1"/>
                </a:solidFill>
              </a:rPr>
              <a:t> life </a:t>
            </a:r>
            <a:endParaRPr lang="en-IN" dirty="0">
              <a:solidFill>
                <a:schemeClr val="accent1"/>
              </a:solidFill>
            </a:endParaRPr>
          </a:p>
          <a:p>
            <a:r>
              <a:rPr lang="en-IN" dirty="0"/>
              <a:t>Incidental diagnosis on routine antenatal echo </a:t>
            </a:r>
          </a:p>
          <a:p>
            <a:r>
              <a:rPr lang="en-IN" dirty="0" err="1"/>
              <a:t>Hydrops</a:t>
            </a:r>
            <a:r>
              <a:rPr lang="en-IN" dirty="0"/>
              <a:t> </a:t>
            </a:r>
            <a:r>
              <a:rPr lang="en-IN" dirty="0" err="1"/>
              <a:t>fetalis</a:t>
            </a:r>
            <a:r>
              <a:rPr lang="en-IN" dirty="0"/>
              <a:t> is an ominous sign </a:t>
            </a:r>
          </a:p>
          <a:p>
            <a:r>
              <a:rPr lang="en-IN" dirty="0"/>
              <a:t>Cardiomegaly and </a:t>
            </a:r>
            <a:r>
              <a:rPr lang="en-IN" dirty="0" err="1"/>
              <a:t>tachyarrhythmias</a:t>
            </a:r>
            <a:r>
              <a:rPr lang="en-IN" dirty="0"/>
              <a:t> – also detectable </a:t>
            </a:r>
          </a:p>
          <a:p>
            <a:endParaRPr lang="en-IN" dirty="0"/>
          </a:p>
          <a:p>
            <a:pPr marL="0" indent="0">
              <a:buNone/>
            </a:pPr>
            <a:r>
              <a:rPr lang="en-IN" b="1" dirty="0">
                <a:solidFill>
                  <a:schemeClr val="accent1"/>
                </a:solidFill>
              </a:rPr>
              <a:t>Neonatal life </a:t>
            </a:r>
            <a:endParaRPr lang="en-IN" dirty="0">
              <a:solidFill>
                <a:schemeClr val="accent1"/>
              </a:solidFill>
            </a:endParaRPr>
          </a:p>
          <a:p>
            <a:r>
              <a:rPr lang="en-IN" dirty="0" smtClean="0"/>
              <a:t>Severe </a:t>
            </a:r>
            <a:r>
              <a:rPr lang="en-IN" dirty="0"/>
              <a:t>cyanosis or heart failure </a:t>
            </a:r>
          </a:p>
          <a:p>
            <a:r>
              <a:rPr lang="en-IN" dirty="0" smtClean="0"/>
              <a:t>Cyanosis </a:t>
            </a:r>
            <a:r>
              <a:rPr lang="en-IN" dirty="0"/>
              <a:t>improves with decreasing pulmonary vascular resistance </a:t>
            </a:r>
          </a:p>
          <a:p>
            <a:pPr marL="0" indent="0">
              <a:buNone/>
            </a:pPr>
            <a:r>
              <a:rPr lang="en-IN" dirty="0" smtClean="0"/>
              <a:t> </a:t>
            </a:r>
            <a:endParaRPr lang="en-IN" dirty="0"/>
          </a:p>
          <a:p>
            <a:endParaRPr lang="en-IN" dirty="0"/>
          </a:p>
        </p:txBody>
      </p:sp>
    </p:spTree>
    <p:extLst>
      <p:ext uri="{BB962C8B-B14F-4D97-AF65-F5344CB8AC3E}">
        <p14:creationId xmlns:p14="http://schemas.microsoft.com/office/powerpoint/2010/main" val="31503958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pPr marL="0" indent="0">
              <a:buNone/>
            </a:pPr>
            <a:endParaRPr lang="en-IN" dirty="0"/>
          </a:p>
          <a:p>
            <a:pPr marL="0" indent="0">
              <a:buNone/>
            </a:pPr>
            <a:r>
              <a:rPr lang="en-IN" b="1" dirty="0">
                <a:solidFill>
                  <a:schemeClr val="accent1"/>
                </a:solidFill>
              </a:rPr>
              <a:t>Adult life </a:t>
            </a:r>
            <a:endParaRPr lang="en-IN" dirty="0">
              <a:solidFill>
                <a:schemeClr val="accent1"/>
              </a:solidFill>
            </a:endParaRPr>
          </a:p>
          <a:p>
            <a:r>
              <a:rPr lang="en-IN" dirty="0"/>
              <a:t>Fatigue </a:t>
            </a:r>
          </a:p>
          <a:p>
            <a:r>
              <a:rPr lang="en-IN" dirty="0" err="1"/>
              <a:t>Exertional</a:t>
            </a:r>
            <a:r>
              <a:rPr lang="en-IN" dirty="0"/>
              <a:t> </a:t>
            </a:r>
            <a:r>
              <a:rPr lang="en-IN" dirty="0" err="1"/>
              <a:t>dyspnea</a:t>
            </a:r>
            <a:r>
              <a:rPr lang="en-IN" dirty="0"/>
              <a:t> </a:t>
            </a:r>
          </a:p>
          <a:p>
            <a:r>
              <a:rPr lang="en-IN" dirty="0"/>
              <a:t>Cyanosis </a:t>
            </a:r>
          </a:p>
          <a:p>
            <a:r>
              <a:rPr lang="en-IN" dirty="0"/>
              <a:t>Worsening TR </a:t>
            </a:r>
          </a:p>
          <a:p>
            <a:r>
              <a:rPr lang="en-IN" dirty="0"/>
              <a:t>Right heart failure </a:t>
            </a:r>
          </a:p>
          <a:p>
            <a:r>
              <a:rPr lang="en-IN" dirty="0"/>
              <a:t>Left heart failure </a:t>
            </a:r>
          </a:p>
          <a:p>
            <a:r>
              <a:rPr lang="en-IN" dirty="0"/>
              <a:t>Palpitations/ arrhythmias </a:t>
            </a:r>
          </a:p>
          <a:p>
            <a:r>
              <a:rPr lang="en-IN" dirty="0"/>
              <a:t>Paradoxical embolism </a:t>
            </a:r>
          </a:p>
          <a:p>
            <a:r>
              <a:rPr lang="en-IN" dirty="0"/>
              <a:t>Incidental murmur </a:t>
            </a:r>
          </a:p>
          <a:p>
            <a:endParaRPr lang="en-IN" dirty="0"/>
          </a:p>
        </p:txBody>
      </p:sp>
    </p:spTree>
    <p:extLst>
      <p:ext uri="{BB962C8B-B14F-4D97-AF65-F5344CB8AC3E}">
        <p14:creationId xmlns:p14="http://schemas.microsoft.com/office/powerpoint/2010/main" val="6963312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
            </a:r>
            <a:br>
              <a:rPr lang="en-IN" dirty="0"/>
            </a:br>
            <a:r>
              <a:rPr lang="en-IN" b="1" dirty="0"/>
              <a:t>Physical examination</a:t>
            </a:r>
            <a:endParaRPr lang="en-IN" dirty="0"/>
          </a:p>
        </p:txBody>
      </p:sp>
      <p:sp>
        <p:nvSpPr>
          <p:cNvPr id="3" name="Content Placeholder 2"/>
          <p:cNvSpPr>
            <a:spLocks noGrp="1"/>
          </p:cNvSpPr>
          <p:nvPr>
            <p:ph idx="1"/>
          </p:nvPr>
        </p:nvSpPr>
        <p:spPr/>
        <p:txBody>
          <a:bodyPr>
            <a:normAutofit/>
          </a:bodyPr>
          <a:lstStyle/>
          <a:p>
            <a:endParaRPr lang="en-IN" dirty="0"/>
          </a:p>
          <a:p>
            <a:endParaRPr lang="en-IN" dirty="0"/>
          </a:p>
          <a:p>
            <a:r>
              <a:rPr lang="en-IN" dirty="0"/>
              <a:t>Cyanosis and clubbing </a:t>
            </a:r>
          </a:p>
          <a:p>
            <a:r>
              <a:rPr lang="en-IN" dirty="0" err="1" smtClean="0"/>
              <a:t>Hyperdynamic</a:t>
            </a:r>
            <a:r>
              <a:rPr lang="en-IN" dirty="0" smtClean="0"/>
              <a:t> precordium with Precordial </a:t>
            </a:r>
            <a:r>
              <a:rPr lang="en-IN" dirty="0"/>
              <a:t>asymmetry </a:t>
            </a:r>
          </a:p>
          <a:p>
            <a:r>
              <a:rPr lang="en-IN" dirty="0" smtClean="0"/>
              <a:t>Usually </a:t>
            </a:r>
            <a:r>
              <a:rPr lang="en-IN" dirty="0"/>
              <a:t>left parasternal prominence and occasionally right parasternal prominence </a:t>
            </a:r>
            <a:r>
              <a:rPr lang="en-IN" dirty="0">
                <a:solidFill>
                  <a:schemeClr val="accent1"/>
                </a:solidFill>
              </a:rPr>
              <a:t>Absence of left parasternal heave importantly rules out the diagnosis </a:t>
            </a:r>
          </a:p>
          <a:p>
            <a:endParaRPr lang="en-IN" dirty="0"/>
          </a:p>
          <a:p>
            <a:r>
              <a:rPr lang="en-IN" dirty="0" smtClean="0"/>
              <a:t>Arterial </a:t>
            </a:r>
            <a:r>
              <a:rPr lang="en-IN" dirty="0"/>
              <a:t>pulses Normal to diminished in volume </a:t>
            </a:r>
          </a:p>
          <a:p>
            <a:r>
              <a:rPr lang="en-IN" dirty="0" smtClean="0"/>
              <a:t>Thrill in LLSB</a:t>
            </a:r>
            <a:endParaRPr lang="en-IN" dirty="0"/>
          </a:p>
          <a:p>
            <a:endParaRPr lang="en-IN" dirty="0"/>
          </a:p>
        </p:txBody>
      </p:sp>
    </p:spTree>
    <p:extLst>
      <p:ext uri="{BB962C8B-B14F-4D97-AF65-F5344CB8AC3E}">
        <p14:creationId xmlns:p14="http://schemas.microsoft.com/office/powerpoint/2010/main" val="20393219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JVP</a:t>
            </a:r>
            <a:endParaRPr lang="en-IN" dirty="0"/>
          </a:p>
        </p:txBody>
      </p:sp>
      <p:sp>
        <p:nvSpPr>
          <p:cNvPr id="3" name="Content Placeholder 2"/>
          <p:cNvSpPr>
            <a:spLocks noGrp="1"/>
          </p:cNvSpPr>
          <p:nvPr>
            <p:ph idx="1"/>
          </p:nvPr>
        </p:nvSpPr>
        <p:spPr/>
        <p:txBody>
          <a:bodyPr/>
          <a:lstStyle/>
          <a:p>
            <a:r>
              <a:rPr lang="en-IN" dirty="0" smtClean="0"/>
              <a:t>Usually normal except for a </a:t>
            </a:r>
            <a:r>
              <a:rPr lang="en-IN" dirty="0" smtClean="0">
                <a:solidFill>
                  <a:schemeClr val="accent1"/>
                </a:solidFill>
              </a:rPr>
              <a:t>prominent C wave</a:t>
            </a:r>
            <a:r>
              <a:rPr lang="en-IN" dirty="0" smtClean="0"/>
              <a:t> that coincides with the mobility of anterior tricuspid leaflet</a:t>
            </a:r>
          </a:p>
          <a:p>
            <a:r>
              <a:rPr lang="en-IN" dirty="0" smtClean="0"/>
              <a:t>An attenuated X descent and a systolic V wave of TR rarely appear despite </a:t>
            </a:r>
            <a:r>
              <a:rPr lang="en-IN" dirty="0" err="1" smtClean="0"/>
              <a:t>regurgitant</a:t>
            </a:r>
            <a:r>
              <a:rPr lang="en-IN" dirty="0" smtClean="0"/>
              <a:t> flow because of:</a:t>
            </a:r>
          </a:p>
          <a:p>
            <a:pPr marL="0" indent="0">
              <a:buNone/>
            </a:pPr>
            <a:r>
              <a:rPr lang="en-IN" dirty="0" smtClean="0"/>
              <a:t>1. damping effect of commodious right atrium</a:t>
            </a:r>
          </a:p>
          <a:p>
            <a:pPr marL="0" indent="0">
              <a:buNone/>
            </a:pPr>
            <a:r>
              <a:rPr lang="en-IN" dirty="0" smtClean="0"/>
              <a:t>2. thin walled toneless </a:t>
            </a:r>
            <a:r>
              <a:rPr lang="en-IN" dirty="0" err="1" smtClean="0"/>
              <a:t>atrialized</a:t>
            </a:r>
            <a:r>
              <a:rPr lang="en-IN" dirty="0" smtClean="0"/>
              <a:t> right ventricle</a:t>
            </a:r>
          </a:p>
          <a:p>
            <a:pPr marL="0" indent="0">
              <a:buNone/>
            </a:pPr>
            <a:r>
              <a:rPr lang="en-IN" dirty="0" smtClean="0"/>
              <a:t>3.tricuspid regurgitation is low pressure and hypokinetic</a:t>
            </a:r>
            <a:endParaRPr lang="en-IN" dirty="0"/>
          </a:p>
        </p:txBody>
      </p:sp>
    </p:spTree>
    <p:extLst>
      <p:ext uri="{BB962C8B-B14F-4D97-AF65-F5344CB8AC3E}">
        <p14:creationId xmlns:p14="http://schemas.microsoft.com/office/powerpoint/2010/main" val="41853491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849" t="8286" r="23643"/>
          <a:stretch/>
        </p:blipFill>
        <p:spPr>
          <a:xfrm>
            <a:off x="1228725" y="1371599"/>
            <a:ext cx="8572499" cy="5321373"/>
          </a:xfrm>
        </p:spPr>
      </p:pic>
    </p:spTree>
    <p:extLst>
      <p:ext uri="{BB962C8B-B14F-4D97-AF65-F5344CB8AC3E}">
        <p14:creationId xmlns:p14="http://schemas.microsoft.com/office/powerpoint/2010/main" val="247840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endParaRPr lang="en-IN" dirty="0">
              <a:solidFill>
                <a:schemeClr val="accent1"/>
              </a:solidFill>
            </a:endParaRPr>
          </a:p>
          <a:p>
            <a:pPr marL="0" indent="0">
              <a:buNone/>
            </a:pPr>
            <a:r>
              <a:rPr lang="en-IN" dirty="0">
                <a:solidFill>
                  <a:schemeClr val="accent1"/>
                </a:solidFill>
              </a:rPr>
              <a:t>Heart sounds </a:t>
            </a:r>
          </a:p>
          <a:p>
            <a:pPr lvl="1"/>
            <a:r>
              <a:rPr lang="en-IN" sz="2000" dirty="0"/>
              <a:t>S1 </a:t>
            </a:r>
            <a:r>
              <a:rPr lang="en-IN" dirty="0"/>
              <a:t>Widely split with tricuspid component </a:t>
            </a:r>
            <a:r>
              <a:rPr lang="en-IN" dirty="0" smtClean="0"/>
              <a:t>loud</a:t>
            </a:r>
            <a:r>
              <a:rPr lang="en-IN" dirty="0" smtClean="0">
                <a:solidFill>
                  <a:schemeClr val="accent1"/>
                </a:solidFill>
              </a:rPr>
              <a:t>( the  SAIL SOUND)</a:t>
            </a:r>
            <a:endParaRPr lang="en-IN" dirty="0">
              <a:solidFill>
                <a:schemeClr val="accent1"/>
              </a:solidFill>
            </a:endParaRPr>
          </a:p>
          <a:p>
            <a:pPr marL="457200" lvl="1" indent="0">
              <a:buNone/>
            </a:pPr>
            <a:r>
              <a:rPr lang="en-IN" dirty="0" smtClean="0"/>
              <a:t>Mitral component soft – (long PR interval)</a:t>
            </a:r>
            <a:endParaRPr lang="en-IN" dirty="0"/>
          </a:p>
          <a:p>
            <a:pPr lvl="1"/>
            <a:r>
              <a:rPr lang="en-IN" sz="2000" dirty="0"/>
              <a:t>S2 </a:t>
            </a:r>
            <a:r>
              <a:rPr lang="en-IN" dirty="0"/>
              <a:t>Usually is normal </a:t>
            </a:r>
          </a:p>
          <a:p>
            <a:pPr lvl="1"/>
            <a:r>
              <a:rPr lang="en-IN" dirty="0"/>
              <a:t>In presence of RBBB – may produce a wide variable split </a:t>
            </a:r>
          </a:p>
          <a:p>
            <a:pPr lvl="1"/>
            <a:endParaRPr lang="en-IN" dirty="0"/>
          </a:p>
          <a:p>
            <a:pPr lvl="1"/>
            <a:r>
              <a:rPr lang="en-IN" sz="2000" dirty="0"/>
              <a:t>S3 and S4 </a:t>
            </a:r>
            <a:r>
              <a:rPr lang="en-IN" dirty="0"/>
              <a:t>Usually heard </a:t>
            </a:r>
            <a:r>
              <a:rPr lang="en-IN" dirty="0" smtClean="0"/>
              <a:t>(triple </a:t>
            </a:r>
            <a:r>
              <a:rPr lang="en-IN" dirty="0"/>
              <a:t>or quadruple </a:t>
            </a:r>
            <a:r>
              <a:rPr lang="en-IN" dirty="0" smtClean="0"/>
              <a:t>rhythm)</a:t>
            </a:r>
            <a:endParaRPr lang="en-IN" dirty="0"/>
          </a:p>
          <a:p>
            <a:pPr lvl="1"/>
            <a:r>
              <a:rPr lang="en-IN" dirty="0"/>
              <a:t>Origin of S3 is debated – probably due to the fluttering of the tricuspid leaflet during </a:t>
            </a:r>
            <a:r>
              <a:rPr lang="en-IN" dirty="0" smtClean="0"/>
              <a:t>diastole</a:t>
            </a:r>
            <a:endParaRPr lang="en-IN" dirty="0"/>
          </a:p>
          <a:p>
            <a:r>
              <a:rPr lang="en-IN" dirty="0" smtClean="0"/>
              <a:t>TR </a:t>
            </a:r>
            <a:r>
              <a:rPr lang="en-IN" dirty="0"/>
              <a:t>murmur </a:t>
            </a:r>
            <a:r>
              <a:rPr lang="en-IN" dirty="0" smtClean="0"/>
              <a:t>–early systolic decrescendo murmur(low pressure TR)</a:t>
            </a:r>
          </a:p>
          <a:p>
            <a:r>
              <a:rPr lang="en-IN" dirty="0" smtClean="0"/>
              <a:t> MDM</a:t>
            </a:r>
            <a:endParaRPr lang="en-IN" dirty="0"/>
          </a:p>
          <a:p>
            <a:pPr marL="0" indent="0">
              <a:buNone/>
            </a:pPr>
            <a:endParaRPr lang="en-IN" dirty="0"/>
          </a:p>
        </p:txBody>
      </p:sp>
    </p:spTree>
    <p:extLst>
      <p:ext uri="{BB962C8B-B14F-4D97-AF65-F5344CB8AC3E}">
        <p14:creationId xmlns:p14="http://schemas.microsoft.com/office/powerpoint/2010/main" val="1626082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stretch>
            <a:fillRect/>
          </a:stretch>
        </p:blipFill>
        <p:spPr>
          <a:xfrm>
            <a:off x="1958877" y="245660"/>
            <a:ext cx="7594556" cy="6423334"/>
          </a:xfrm>
          <a:prstGeom prst="rect">
            <a:avLst/>
          </a:prstGeom>
        </p:spPr>
      </p:pic>
    </p:spTree>
    <p:extLst>
      <p:ext uri="{BB962C8B-B14F-4D97-AF65-F5344CB8AC3E}">
        <p14:creationId xmlns:p14="http://schemas.microsoft.com/office/powerpoint/2010/main" val="16945409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CHEST XRAY</a:t>
            </a:r>
            <a:endParaRPr lang="en-IN" dirty="0"/>
          </a:p>
        </p:txBody>
      </p:sp>
      <p:sp>
        <p:nvSpPr>
          <p:cNvPr id="3" name="Content Placeholder 2"/>
          <p:cNvSpPr>
            <a:spLocks noGrp="1"/>
          </p:cNvSpPr>
          <p:nvPr>
            <p:ph idx="1"/>
          </p:nvPr>
        </p:nvSpPr>
        <p:spPr/>
        <p:txBody>
          <a:bodyPr/>
          <a:lstStyle/>
          <a:p>
            <a:r>
              <a:rPr lang="en-IN" dirty="0"/>
              <a:t>Severe cardiomegaly </a:t>
            </a:r>
            <a:r>
              <a:rPr lang="en-IN" dirty="0" smtClean="0"/>
              <a:t>(</a:t>
            </a:r>
            <a:r>
              <a:rPr lang="en-IN" dirty="0" smtClean="0">
                <a:solidFill>
                  <a:schemeClr val="accent1"/>
                </a:solidFill>
              </a:rPr>
              <a:t>box like contour</a:t>
            </a:r>
            <a:r>
              <a:rPr lang="en-IN" dirty="0" smtClean="0"/>
              <a:t>) </a:t>
            </a:r>
          </a:p>
          <a:p>
            <a:r>
              <a:rPr lang="en-IN" dirty="0" smtClean="0"/>
              <a:t>right </a:t>
            </a:r>
            <a:r>
              <a:rPr lang="en-IN" dirty="0"/>
              <a:t>atrial </a:t>
            </a:r>
            <a:r>
              <a:rPr lang="en-IN" dirty="0" smtClean="0"/>
              <a:t>silhouette almost always enlargement</a:t>
            </a:r>
          </a:p>
          <a:p>
            <a:r>
              <a:rPr lang="en-IN" dirty="0" smtClean="0"/>
              <a:t>Lung </a:t>
            </a:r>
            <a:r>
              <a:rPr lang="en-IN" dirty="0"/>
              <a:t>fields are either </a:t>
            </a:r>
            <a:r>
              <a:rPr lang="en-IN" dirty="0" smtClean="0"/>
              <a:t>normal or </a:t>
            </a:r>
            <a:r>
              <a:rPr lang="en-IN" dirty="0" err="1" smtClean="0"/>
              <a:t>oligemic</a:t>
            </a:r>
            <a:endParaRPr lang="en-IN" dirty="0" smtClean="0"/>
          </a:p>
          <a:p>
            <a:r>
              <a:rPr lang="en-IN" dirty="0" smtClean="0"/>
              <a:t>Infundibulum either straightens left cardiac border or forms a conspicuous convex shoulder</a:t>
            </a:r>
          </a:p>
          <a:p>
            <a:r>
              <a:rPr lang="en-IN" dirty="0" smtClean="0"/>
              <a:t>Cardiomegaly </a:t>
            </a:r>
            <a:r>
              <a:rPr lang="en-IN" dirty="0"/>
              <a:t>in milder cases is </a:t>
            </a:r>
            <a:r>
              <a:rPr lang="en-IN" dirty="0" smtClean="0"/>
              <a:t>commensurate with </a:t>
            </a:r>
            <a:r>
              <a:rPr lang="en-IN" dirty="0"/>
              <a:t>the severity of tricuspid regurgitation.</a:t>
            </a:r>
          </a:p>
        </p:txBody>
      </p:sp>
    </p:spTree>
    <p:extLst>
      <p:ext uri="{BB962C8B-B14F-4D97-AF65-F5344CB8AC3E}">
        <p14:creationId xmlns:p14="http://schemas.microsoft.com/office/powerpoint/2010/main" val="38505986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535" t="8286" r="32671" b="5903"/>
          <a:stretch/>
        </p:blipFill>
        <p:spPr>
          <a:xfrm>
            <a:off x="0" y="238582"/>
            <a:ext cx="6437406" cy="6619417"/>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890" t="16580" r="36954" b="14670"/>
          <a:stretch/>
        </p:blipFill>
        <p:spPr>
          <a:xfrm>
            <a:off x="6437406" y="238583"/>
            <a:ext cx="5972494" cy="6619416"/>
          </a:xfrm>
          <a:prstGeom prst="rect">
            <a:avLst/>
          </a:prstGeom>
        </p:spPr>
      </p:pic>
    </p:spTree>
    <p:extLst>
      <p:ext uri="{BB962C8B-B14F-4D97-AF65-F5344CB8AC3E}">
        <p14:creationId xmlns:p14="http://schemas.microsoft.com/office/powerpoint/2010/main" val="12027976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ELECTROCARDIOGRAPHY</a:t>
            </a:r>
            <a:endParaRPr lang="en-IN" dirty="0"/>
          </a:p>
        </p:txBody>
      </p:sp>
      <p:sp>
        <p:nvSpPr>
          <p:cNvPr id="3" name="Content Placeholder 2"/>
          <p:cNvSpPr>
            <a:spLocks noGrp="1"/>
          </p:cNvSpPr>
          <p:nvPr>
            <p:ph idx="1"/>
          </p:nvPr>
        </p:nvSpPr>
        <p:spPr/>
        <p:txBody>
          <a:bodyPr/>
          <a:lstStyle/>
          <a:p>
            <a:r>
              <a:rPr lang="en-IN" dirty="0"/>
              <a:t>Right atrial </a:t>
            </a:r>
            <a:r>
              <a:rPr lang="en-IN" dirty="0" smtClean="0"/>
              <a:t>enlargement</a:t>
            </a:r>
          </a:p>
          <a:p>
            <a:r>
              <a:rPr lang="en-IN" dirty="0" smtClean="0">
                <a:solidFill>
                  <a:schemeClr val="accent1"/>
                </a:solidFill>
              </a:rPr>
              <a:t>low </a:t>
            </a:r>
            <a:r>
              <a:rPr lang="en-IN" dirty="0">
                <a:solidFill>
                  <a:schemeClr val="accent1"/>
                </a:solidFill>
              </a:rPr>
              <a:t>QRS voltages and right </a:t>
            </a:r>
            <a:r>
              <a:rPr lang="en-IN" dirty="0" smtClean="0">
                <a:solidFill>
                  <a:schemeClr val="accent1"/>
                </a:solidFill>
              </a:rPr>
              <a:t>bundle branch </a:t>
            </a:r>
            <a:r>
              <a:rPr lang="en-IN" dirty="0">
                <a:solidFill>
                  <a:schemeClr val="accent1"/>
                </a:solidFill>
              </a:rPr>
              <a:t>block (</a:t>
            </a:r>
            <a:r>
              <a:rPr lang="en-IN" dirty="0" smtClean="0">
                <a:solidFill>
                  <a:schemeClr val="accent1"/>
                </a:solidFill>
              </a:rPr>
              <a:t>RBBB) - typical </a:t>
            </a:r>
            <a:r>
              <a:rPr lang="en-IN" dirty="0">
                <a:solidFill>
                  <a:schemeClr val="accent1"/>
                </a:solidFill>
              </a:rPr>
              <a:t>findings in </a:t>
            </a:r>
            <a:r>
              <a:rPr lang="en-IN" dirty="0" err="1">
                <a:solidFill>
                  <a:schemeClr val="accent1"/>
                </a:solidFill>
              </a:rPr>
              <a:t>Ebstein</a:t>
            </a:r>
            <a:r>
              <a:rPr lang="en-IN" dirty="0">
                <a:solidFill>
                  <a:schemeClr val="accent1"/>
                </a:solidFill>
              </a:rPr>
              <a:t> anomaly</a:t>
            </a:r>
          </a:p>
          <a:p>
            <a:r>
              <a:rPr lang="en-IN" dirty="0" smtClean="0"/>
              <a:t>Right </a:t>
            </a:r>
            <a:r>
              <a:rPr lang="en-IN" dirty="0"/>
              <a:t>axis deviation is </a:t>
            </a:r>
            <a:r>
              <a:rPr lang="en-IN" dirty="0" smtClean="0"/>
              <a:t>usual</a:t>
            </a:r>
          </a:p>
          <a:p>
            <a:r>
              <a:rPr lang="en-IN" dirty="0" smtClean="0"/>
              <a:t>Rarely</a:t>
            </a:r>
            <a:r>
              <a:rPr lang="en-IN" dirty="0"/>
              <a:t>, left </a:t>
            </a:r>
            <a:r>
              <a:rPr lang="en-IN" dirty="0" smtClean="0"/>
              <a:t>axis deviation </a:t>
            </a:r>
            <a:r>
              <a:rPr lang="en-IN" dirty="0"/>
              <a:t>may be </a:t>
            </a:r>
            <a:r>
              <a:rPr lang="en-IN" dirty="0" smtClean="0"/>
              <a:t>noted</a:t>
            </a:r>
          </a:p>
          <a:p>
            <a:r>
              <a:rPr lang="en-IN" dirty="0" smtClean="0"/>
              <a:t>Prolongation </a:t>
            </a:r>
            <a:r>
              <a:rPr lang="en-IN" dirty="0"/>
              <a:t>of PR </a:t>
            </a:r>
            <a:r>
              <a:rPr lang="en-IN" dirty="0" smtClean="0"/>
              <a:t>interval -2/3</a:t>
            </a:r>
            <a:r>
              <a:rPr lang="en-IN" baseline="30000" dirty="0" smtClean="0"/>
              <a:t>RD</a:t>
            </a:r>
            <a:r>
              <a:rPr lang="en-IN" dirty="0" smtClean="0"/>
              <a:t> </a:t>
            </a:r>
          </a:p>
          <a:p>
            <a:r>
              <a:rPr lang="en-IN" dirty="0" smtClean="0"/>
              <a:t>Features </a:t>
            </a:r>
            <a:r>
              <a:rPr lang="en-IN" dirty="0"/>
              <a:t>of </a:t>
            </a:r>
            <a:r>
              <a:rPr lang="en-IN" dirty="0" smtClean="0"/>
              <a:t>WPW syndrome </a:t>
            </a:r>
            <a:r>
              <a:rPr lang="en-IN" dirty="0"/>
              <a:t>with short PR interval are reported with </a:t>
            </a:r>
            <a:r>
              <a:rPr lang="en-IN" dirty="0" smtClean="0"/>
              <a:t>higher  frequency </a:t>
            </a:r>
            <a:r>
              <a:rPr lang="en-IN" dirty="0"/>
              <a:t>(30%) in </a:t>
            </a:r>
            <a:r>
              <a:rPr lang="en-IN" dirty="0" err="1"/>
              <a:t>Ebstein</a:t>
            </a:r>
            <a:r>
              <a:rPr lang="en-IN" dirty="0"/>
              <a:t> anomaly while a few (12%) </a:t>
            </a:r>
            <a:r>
              <a:rPr lang="en-IN" dirty="0" smtClean="0"/>
              <a:t>have evidence </a:t>
            </a:r>
            <a:r>
              <a:rPr lang="en-IN" dirty="0"/>
              <a:t>of pre-excitation with normal PR </a:t>
            </a:r>
            <a:r>
              <a:rPr lang="en-IN" dirty="0" smtClean="0"/>
              <a:t>interval</a:t>
            </a:r>
            <a:endParaRPr lang="en-IN" dirty="0"/>
          </a:p>
        </p:txBody>
      </p:sp>
    </p:spTree>
    <p:extLst>
      <p:ext uri="{BB962C8B-B14F-4D97-AF65-F5344CB8AC3E}">
        <p14:creationId xmlns:p14="http://schemas.microsoft.com/office/powerpoint/2010/main" val="737393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EMBRYOLOGY</a:t>
            </a:r>
            <a:endParaRPr lang="en-IN" dirty="0"/>
          </a:p>
        </p:txBody>
      </p:sp>
      <p:sp>
        <p:nvSpPr>
          <p:cNvPr id="3" name="Content Placeholder 2"/>
          <p:cNvSpPr>
            <a:spLocks noGrp="1"/>
          </p:cNvSpPr>
          <p:nvPr>
            <p:ph idx="1"/>
          </p:nvPr>
        </p:nvSpPr>
        <p:spPr/>
        <p:txBody>
          <a:bodyPr/>
          <a:lstStyle/>
          <a:p>
            <a:endParaRPr lang="en-IN" dirty="0"/>
          </a:p>
          <a:p>
            <a:r>
              <a:rPr lang="en-IN" dirty="0"/>
              <a:t>Leaflets and tensile apparatus </a:t>
            </a:r>
            <a:r>
              <a:rPr lang="en-IN" dirty="0" smtClean="0"/>
              <a:t>formed </a:t>
            </a:r>
            <a:r>
              <a:rPr lang="en-IN" dirty="0"/>
              <a:t>by a process of </a:t>
            </a:r>
            <a:r>
              <a:rPr lang="en-IN" dirty="0">
                <a:solidFill>
                  <a:schemeClr val="accent1"/>
                </a:solidFill>
              </a:rPr>
              <a:t>delamination</a:t>
            </a:r>
            <a:r>
              <a:rPr lang="en-IN" dirty="0"/>
              <a:t> of the inner layers of the inlet zone of the </a:t>
            </a:r>
            <a:r>
              <a:rPr lang="en-IN" dirty="0" smtClean="0"/>
              <a:t>ventricles</a:t>
            </a:r>
          </a:p>
          <a:p>
            <a:endParaRPr lang="en-IN" dirty="0" smtClean="0"/>
          </a:p>
          <a:p>
            <a:r>
              <a:rPr lang="en-IN" dirty="0" smtClean="0"/>
              <a:t>Delamination begins </a:t>
            </a:r>
            <a:r>
              <a:rPr lang="en-IN" dirty="0"/>
              <a:t>at the tips of the leaflets and proceeds toward the AV </a:t>
            </a:r>
            <a:r>
              <a:rPr lang="en-IN" dirty="0" smtClean="0"/>
              <a:t>junction</a:t>
            </a:r>
          </a:p>
          <a:p>
            <a:endParaRPr lang="en-IN" dirty="0" smtClean="0"/>
          </a:p>
          <a:p>
            <a:r>
              <a:rPr lang="en-IN" dirty="0" smtClean="0"/>
              <a:t>In EA - </a:t>
            </a:r>
            <a:r>
              <a:rPr lang="en-IN" dirty="0" smtClean="0">
                <a:solidFill>
                  <a:schemeClr val="accent1"/>
                </a:solidFill>
              </a:rPr>
              <a:t>failure </a:t>
            </a:r>
            <a:r>
              <a:rPr lang="en-IN" dirty="0">
                <a:solidFill>
                  <a:schemeClr val="accent1"/>
                </a:solidFill>
              </a:rPr>
              <a:t>of this delamination occurs </a:t>
            </a:r>
            <a:r>
              <a:rPr lang="en-IN" dirty="0" smtClean="0">
                <a:solidFill>
                  <a:schemeClr val="accent1"/>
                </a:solidFill>
                <a:sym typeface="Wingdings" panose="05000000000000000000" pitchFamily="2" charset="2"/>
              </a:rPr>
              <a:t> </a:t>
            </a:r>
            <a:r>
              <a:rPr lang="en-IN" dirty="0" smtClean="0">
                <a:solidFill>
                  <a:schemeClr val="accent1"/>
                </a:solidFill>
              </a:rPr>
              <a:t>Mechanism </a:t>
            </a:r>
            <a:r>
              <a:rPr lang="en-IN" dirty="0">
                <a:solidFill>
                  <a:schemeClr val="accent1"/>
                </a:solidFill>
              </a:rPr>
              <a:t>unknown </a:t>
            </a:r>
            <a:endParaRPr lang="en-IN" dirty="0" smtClean="0">
              <a:solidFill>
                <a:schemeClr val="accent1"/>
              </a:solidFill>
            </a:endParaRPr>
          </a:p>
        </p:txBody>
      </p:sp>
    </p:spTree>
    <p:extLst>
      <p:ext uri="{BB962C8B-B14F-4D97-AF65-F5344CB8AC3E}">
        <p14:creationId xmlns:p14="http://schemas.microsoft.com/office/powerpoint/2010/main" val="21024943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 name="Picture 4"/>
          <p:cNvPicPr>
            <a:picLocks noChangeAspect="1"/>
          </p:cNvPicPr>
          <p:nvPr/>
        </p:nvPicPr>
        <p:blipFill>
          <a:blip r:embed="rId2"/>
          <a:stretch>
            <a:fillRect/>
          </a:stretch>
        </p:blipFill>
        <p:spPr>
          <a:xfrm>
            <a:off x="646112" y="452718"/>
            <a:ext cx="6876786" cy="4924500"/>
          </a:xfrm>
          <a:prstGeom prst="rect">
            <a:avLst/>
          </a:prstGeom>
        </p:spPr>
      </p:pic>
    </p:spTree>
    <p:extLst>
      <p:ext uri="{BB962C8B-B14F-4D97-AF65-F5344CB8AC3E}">
        <p14:creationId xmlns:p14="http://schemas.microsoft.com/office/powerpoint/2010/main" val="13555685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stretch>
            <a:fillRect/>
          </a:stretch>
        </p:blipFill>
        <p:spPr>
          <a:xfrm>
            <a:off x="385702" y="452718"/>
            <a:ext cx="9665132" cy="6114358"/>
          </a:xfrm>
          <a:prstGeom prst="rect">
            <a:avLst/>
          </a:prstGeom>
        </p:spPr>
      </p:pic>
    </p:spTree>
    <p:extLst>
      <p:ext uri="{BB962C8B-B14F-4D97-AF65-F5344CB8AC3E}">
        <p14:creationId xmlns:p14="http://schemas.microsoft.com/office/powerpoint/2010/main" val="14754543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stretch>
            <a:fillRect/>
          </a:stretch>
        </p:blipFill>
        <p:spPr>
          <a:xfrm>
            <a:off x="482338" y="452718"/>
            <a:ext cx="9568496" cy="6004952"/>
          </a:xfrm>
          <a:prstGeom prst="rect">
            <a:avLst/>
          </a:prstGeom>
        </p:spPr>
      </p:pic>
    </p:spTree>
    <p:extLst>
      <p:ext uri="{BB962C8B-B14F-4D97-AF65-F5344CB8AC3E}">
        <p14:creationId xmlns:p14="http://schemas.microsoft.com/office/powerpoint/2010/main" val="24350190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848" t="40295" r="22975" b="29058"/>
          <a:stretch/>
        </p:blipFill>
        <p:spPr>
          <a:xfrm>
            <a:off x="1000125" y="1853248"/>
            <a:ext cx="10356565" cy="3404553"/>
          </a:xfrm>
        </p:spPr>
      </p:pic>
    </p:spTree>
    <p:extLst>
      <p:ext uri="{BB962C8B-B14F-4D97-AF65-F5344CB8AC3E}">
        <p14:creationId xmlns:p14="http://schemas.microsoft.com/office/powerpoint/2010/main" val="28856358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ECHOCARDIOGRAPHY</a:t>
            </a:r>
            <a:endParaRPr lang="en-IN" dirty="0"/>
          </a:p>
        </p:txBody>
      </p:sp>
      <p:sp>
        <p:nvSpPr>
          <p:cNvPr id="3" name="Content Placeholder 2"/>
          <p:cNvSpPr>
            <a:spLocks noGrp="1"/>
          </p:cNvSpPr>
          <p:nvPr>
            <p:ph idx="1"/>
          </p:nvPr>
        </p:nvSpPr>
        <p:spPr/>
        <p:txBody>
          <a:bodyPr>
            <a:normAutofit/>
          </a:bodyPr>
          <a:lstStyle/>
          <a:p>
            <a:r>
              <a:rPr lang="en-IN" dirty="0"/>
              <a:t>“</a:t>
            </a:r>
            <a:r>
              <a:rPr lang="en-IN" dirty="0">
                <a:solidFill>
                  <a:schemeClr val="accent1"/>
                </a:solidFill>
              </a:rPr>
              <a:t>Displacement Index” </a:t>
            </a:r>
            <a:r>
              <a:rPr lang="en-IN" dirty="0"/>
              <a:t>is measured in systole or diastole from the insertion </a:t>
            </a:r>
            <a:r>
              <a:rPr lang="en-IN" dirty="0" smtClean="0"/>
              <a:t>point of </a:t>
            </a:r>
            <a:r>
              <a:rPr lang="en-IN" dirty="0"/>
              <a:t>the anterior mitral leaflet to the hinge point of the tricuspid septal leaflet </a:t>
            </a:r>
            <a:endParaRPr lang="en-IN" dirty="0" smtClean="0"/>
          </a:p>
          <a:p>
            <a:r>
              <a:rPr lang="en-IN" dirty="0" smtClean="0"/>
              <a:t>displacement </a:t>
            </a:r>
            <a:r>
              <a:rPr lang="en-IN" dirty="0"/>
              <a:t>index </a:t>
            </a:r>
            <a:r>
              <a:rPr lang="en-IN" dirty="0">
                <a:solidFill>
                  <a:schemeClr val="accent1"/>
                </a:solidFill>
              </a:rPr>
              <a:t>&gt;8 </a:t>
            </a:r>
            <a:r>
              <a:rPr lang="en-IN" dirty="0" smtClean="0">
                <a:solidFill>
                  <a:schemeClr val="accent1"/>
                </a:solidFill>
              </a:rPr>
              <a:t>mm/m2</a:t>
            </a:r>
            <a:r>
              <a:rPr lang="en-IN" dirty="0"/>
              <a:t> </a:t>
            </a:r>
            <a:r>
              <a:rPr lang="en-IN" dirty="0" smtClean="0"/>
              <a:t>-diagnosis </a:t>
            </a:r>
            <a:r>
              <a:rPr lang="en-IN" dirty="0"/>
              <a:t>of </a:t>
            </a:r>
            <a:r>
              <a:rPr lang="en-IN" dirty="0" err="1"/>
              <a:t>Ebstein</a:t>
            </a:r>
            <a:r>
              <a:rPr lang="en-IN" dirty="0"/>
              <a:t> </a:t>
            </a:r>
            <a:r>
              <a:rPr lang="en-IN" dirty="0" smtClean="0"/>
              <a:t>anomaly</a:t>
            </a:r>
          </a:p>
          <a:p>
            <a:r>
              <a:rPr lang="en-IN" dirty="0"/>
              <a:t>determination of forward flow </a:t>
            </a:r>
            <a:r>
              <a:rPr lang="en-IN" dirty="0" smtClean="0"/>
              <a:t>through RVOT and </a:t>
            </a:r>
            <a:r>
              <a:rPr lang="en-IN" dirty="0"/>
              <a:t>across the pulmonary </a:t>
            </a:r>
            <a:r>
              <a:rPr lang="en-IN" dirty="0" smtClean="0"/>
              <a:t>valve</a:t>
            </a:r>
          </a:p>
          <a:p>
            <a:r>
              <a:rPr lang="en-IN" dirty="0" smtClean="0"/>
              <a:t>difficult </a:t>
            </a:r>
            <a:r>
              <a:rPr lang="en-IN" dirty="0"/>
              <a:t>in the neonatal setting with elevated pulmonary </a:t>
            </a:r>
            <a:r>
              <a:rPr lang="en-IN" dirty="0" smtClean="0"/>
              <a:t>vascular resistance</a:t>
            </a:r>
          </a:p>
          <a:p>
            <a:r>
              <a:rPr lang="en-IN" dirty="0" smtClean="0"/>
              <a:t>pulmonary </a:t>
            </a:r>
            <a:r>
              <a:rPr lang="en-IN" dirty="0"/>
              <a:t>regurgitation </a:t>
            </a:r>
            <a:r>
              <a:rPr lang="en-IN" dirty="0" smtClean="0"/>
              <a:t>-differentiate anatomic </a:t>
            </a:r>
            <a:r>
              <a:rPr lang="en-IN" dirty="0"/>
              <a:t>atresia from the more common “functional” atresia of the pulmonary valve</a:t>
            </a:r>
          </a:p>
        </p:txBody>
      </p:sp>
    </p:spTree>
    <p:extLst>
      <p:ext uri="{BB962C8B-B14F-4D97-AF65-F5344CB8AC3E}">
        <p14:creationId xmlns:p14="http://schemas.microsoft.com/office/powerpoint/2010/main" val="16555434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506" t="5562" r="19966"/>
          <a:stretch/>
        </p:blipFill>
        <p:spPr>
          <a:xfrm>
            <a:off x="0" y="0"/>
            <a:ext cx="12192000" cy="6861966"/>
          </a:xfrm>
        </p:spPr>
      </p:pic>
    </p:spTree>
    <p:extLst>
      <p:ext uri="{BB962C8B-B14F-4D97-AF65-F5344CB8AC3E}">
        <p14:creationId xmlns:p14="http://schemas.microsoft.com/office/powerpoint/2010/main" val="35972878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174" t="7605" r="20300" b="-227"/>
          <a:stretch/>
        </p:blipFill>
        <p:spPr>
          <a:xfrm>
            <a:off x="0" y="-104317"/>
            <a:ext cx="12192000" cy="6981996"/>
          </a:xfrm>
        </p:spPr>
      </p:pic>
    </p:spTree>
    <p:extLst>
      <p:ext uri="{BB962C8B-B14F-4D97-AF65-F5344CB8AC3E}">
        <p14:creationId xmlns:p14="http://schemas.microsoft.com/office/powerpoint/2010/main" val="15671071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chemeClr val="accent1"/>
                </a:solidFill>
              </a:rPr>
              <a:t>M mode</a:t>
            </a:r>
            <a:endParaRPr lang="en-IN" dirty="0">
              <a:solidFill>
                <a:schemeClr val="accent1"/>
              </a:solidFill>
            </a:endParaRPr>
          </a:p>
        </p:txBody>
      </p:sp>
      <p:sp>
        <p:nvSpPr>
          <p:cNvPr id="3" name="Content Placeholder 2"/>
          <p:cNvSpPr>
            <a:spLocks noGrp="1"/>
          </p:cNvSpPr>
          <p:nvPr>
            <p:ph idx="1"/>
          </p:nvPr>
        </p:nvSpPr>
        <p:spPr/>
        <p:txBody>
          <a:bodyPr/>
          <a:lstStyle/>
          <a:p>
            <a:r>
              <a:rPr lang="en-IN" dirty="0" smtClean="0"/>
              <a:t>Paradoxical septal motion</a:t>
            </a:r>
          </a:p>
          <a:p>
            <a:r>
              <a:rPr lang="en-IN" dirty="0" smtClean="0"/>
              <a:t>Dilated right ventricle</a:t>
            </a:r>
          </a:p>
          <a:p>
            <a:r>
              <a:rPr lang="en-IN" dirty="0" smtClean="0"/>
              <a:t>Delayed closure of tricuspid valve leaflets more than 65 milliseconds after mitral valve closure</a:t>
            </a:r>
          </a:p>
          <a:p>
            <a:pPr marL="0" indent="0">
              <a:buNone/>
            </a:pPr>
            <a:r>
              <a:rPr lang="en-IN" dirty="0" smtClean="0">
                <a:solidFill>
                  <a:schemeClr val="accent1"/>
                </a:solidFill>
              </a:rPr>
              <a:t>2D echo</a:t>
            </a:r>
          </a:p>
          <a:p>
            <a:pPr marL="0" indent="0">
              <a:buNone/>
            </a:pPr>
            <a:r>
              <a:rPr lang="en-IN" dirty="0" smtClean="0"/>
              <a:t>Eccentric </a:t>
            </a:r>
            <a:r>
              <a:rPr lang="en-IN" dirty="0" err="1" smtClean="0"/>
              <a:t>coaptation</a:t>
            </a:r>
            <a:endParaRPr lang="en-IN" dirty="0" smtClean="0"/>
          </a:p>
          <a:p>
            <a:pPr marL="0" indent="0">
              <a:buNone/>
            </a:pPr>
            <a:r>
              <a:rPr lang="en-IN" dirty="0" smtClean="0"/>
              <a:t>Dilated RA</a:t>
            </a:r>
          </a:p>
          <a:p>
            <a:pPr marL="0" indent="0">
              <a:buNone/>
            </a:pPr>
            <a:r>
              <a:rPr lang="en-IN" dirty="0" smtClean="0"/>
              <a:t>Dilated RV with decreased contractile performance</a:t>
            </a:r>
          </a:p>
          <a:p>
            <a:pPr marL="0" indent="0">
              <a:buNone/>
            </a:pPr>
            <a:r>
              <a:rPr lang="en-IN" dirty="0" smtClean="0"/>
              <a:t>Eccentric leaflet </a:t>
            </a:r>
            <a:r>
              <a:rPr lang="en-IN" dirty="0" err="1" smtClean="0"/>
              <a:t>coaptation</a:t>
            </a:r>
            <a:endParaRPr lang="en-IN" dirty="0" smtClean="0"/>
          </a:p>
          <a:p>
            <a:pPr marL="0" indent="0">
              <a:buNone/>
            </a:pPr>
            <a:endParaRPr lang="en-IN" dirty="0" smtClean="0"/>
          </a:p>
          <a:p>
            <a:pPr marL="0" indent="0">
              <a:buNone/>
            </a:pPr>
            <a:endParaRPr lang="en-IN" dirty="0"/>
          </a:p>
        </p:txBody>
      </p:sp>
    </p:spTree>
    <p:extLst>
      <p:ext uri="{BB962C8B-B14F-4D97-AF65-F5344CB8AC3E}">
        <p14:creationId xmlns:p14="http://schemas.microsoft.com/office/powerpoint/2010/main" val="34651482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Ebstein's Anomaly in an Old BOY">
            <a:hlinkClick r:id="" action="ppaction://media"/>
          </p:cNvPr>
          <p:cNvPicPr>
            <a:picLocks noGrp="1" noChangeAspect="1"/>
          </p:cNvPicPr>
          <p:nvPr>
            <p:ph idx="1"/>
            <a:videoFile r:link="rId1"/>
            <p:extLst>
              <p:ext uri="{DAA4B4D4-6D71-4841-9C94-3DE7FCFB9230}">
                <p14:media xmlns:p14="http://schemas.microsoft.com/office/powerpoint/2010/main" r:embed="rId2">
                  <p14:trim st="8094" end="29397"/>
                </p14:media>
              </p:ext>
            </p:extLst>
          </p:nvPr>
        </p:nvPicPr>
        <p:blipFill>
          <a:blip r:embed="rId4"/>
          <a:stretch>
            <a:fillRect/>
          </a:stretch>
        </p:blipFill>
        <p:spPr>
          <a:xfrm>
            <a:off x="1824369" y="0"/>
            <a:ext cx="8331201" cy="6248400"/>
          </a:xfrm>
        </p:spPr>
      </p:pic>
    </p:spTree>
    <p:extLst>
      <p:ext uri="{BB962C8B-B14F-4D97-AF65-F5344CB8AC3E}">
        <p14:creationId xmlns:p14="http://schemas.microsoft.com/office/powerpoint/2010/main" val="20685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40271220171123_C1 KM_RIYAS EBSTIN_2017112312280318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13934" y="1105338"/>
            <a:ext cx="5983959" cy="4487969"/>
          </a:xfrm>
        </p:spPr>
      </p:pic>
      <p:pic>
        <p:nvPicPr>
          <p:cNvPr id="5" name="40271220171123_C1 KM_RIYAS EBSTIN_2017112312281265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122183" y="1105339"/>
            <a:ext cx="5983959" cy="4487969"/>
          </a:xfrm>
          <a:prstGeom prst="rect">
            <a:avLst/>
          </a:prstGeom>
        </p:spPr>
      </p:pic>
    </p:spTree>
    <p:extLst>
      <p:ext uri="{BB962C8B-B14F-4D97-AF65-F5344CB8AC3E}">
        <p14:creationId xmlns:p14="http://schemas.microsoft.com/office/powerpoint/2010/main" val="5393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repeatCount="indefinite" fill="remove"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331" t="24328" r="24609" b="7870"/>
          <a:stretch/>
        </p:blipFill>
        <p:spPr>
          <a:xfrm>
            <a:off x="0" y="1344051"/>
            <a:ext cx="6041297" cy="449719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916" t="25810" r="23542" b="7986"/>
          <a:stretch/>
        </p:blipFill>
        <p:spPr>
          <a:xfrm>
            <a:off x="6041297" y="1344051"/>
            <a:ext cx="5967425" cy="4497190"/>
          </a:xfrm>
          <a:prstGeom prst="rect">
            <a:avLst/>
          </a:prstGeom>
        </p:spPr>
      </p:pic>
      <p:sp>
        <p:nvSpPr>
          <p:cNvPr id="3" name="TextBox 2"/>
          <p:cNvSpPr txBox="1"/>
          <p:nvPr/>
        </p:nvSpPr>
        <p:spPr>
          <a:xfrm>
            <a:off x="2142699" y="6059606"/>
            <a:ext cx="1624083" cy="461665"/>
          </a:xfrm>
          <a:prstGeom prst="rect">
            <a:avLst/>
          </a:prstGeom>
          <a:noFill/>
        </p:spPr>
        <p:txBody>
          <a:bodyPr wrap="square" rtlCol="0">
            <a:spAutoFit/>
          </a:bodyPr>
          <a:lstStyle/>
          <a:p>
            <a:pPr algn="ctr"/>
            <a:r>
              <a:rPr lang="en-IN" sz="2400" b="1" dirty="0" smtClean="0">
                <a:solidFill>
                  <a:schemeClr val="accent1"/>
                </a:solidFill>
              </a:rPr>
              <a:t>NORMAL</a:t>
            </a:r>
            <a:endParaRPr lang="en-IN" sz="2400" b="1" dirty="0">
              <a:solidFill>
                <a:schemeClr val="accent1"/>
              </a:solidFill>
            </a:endParaRPr>
          </a:p>
        </p:txBody>
      </p:sp>
      <p:sp>
        <p:nvSpPr>
          <p:cNvPr id="6" name="TextBox 5"/>
          <p:cNvSpPr txBox="1"/>
          <p:nvPr/>
        </p:nvSpPr>
        <p:spPr>
          <a:xfrm>
            <a:off x="7999877" y="6020936"/>
            <a:ext cx="1624083" cy="461665"/>
          </a:xfrm>
          <a:prstGeom prst="rect">
            <a:avLst/>
          </a:prstGeom>
          <a:noFill/>
        </p:spPr>
        <p:txBody>
          <a:bodyPr wrap="square" rtlCol="0">
            <a:spAutoFit/>
          </a:bodyPr>
          <a:lstStyle/>
          <a:p>
            <a:pPr algn="ctr"/>
            <a:r>
              <a:rPr lang="en-IN" sz="2400" b="1" dirty="0" smtClean="0">
                <a:solidFill>
                  <a:schemeClr val="accent1"/>
                </a:solidFill>
              </a:rPr>
              <a:t>EBSTEINS</a:t>
            </a:r>
            <a:endParaRPr lang="en-IN" sz="2400" b="1" dirty="0">
              <a:solidFill>
                <a:schemeClr val="accent1"/>
              </a:solidFill>
            </a:endParaRPr>
          </a:p>
        </p:txBody>
      </p:sp>
    </p:spTree>
    <p:extLst>
      <p:ext uri="{BB962C8B-B14F-4D97-AF65-F5344CB8AC3E}">
        <p14:creationId xmlns:p14="http://schemas.microsoft.com/office/powerpoint/2010/main" val="10187153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FETAL ECHO</a:t>
            </a:r>
            <a:endParaRPr lang="en-IN" dirty="0"/>
          </a:p>
        </p:txBody>
      </p:sp>
      <p:sp>
        <p:nvSpPr>
          <p:cNvPr id="3" name="Content Placeholder 2"/>
          <p:cNvSpPr>
            <a:spLocks noGrp="1"/>
          </p:cNvSpPr>
          <p:nvPr>
            <p:ph idx="1"/>
          </p:nvPr>
        </p:nvSpPr>
        <p:spPr/>
        <p:txBody>
          <a:bodyPr/>
          <a:lstStyle/>
          <a:p>
            <a:r>
              <a:rPr lang="en-IN" dirty="0" smtClean="0"/>
              <a:t>Prenatal diagnosis can be made at </a:t>
            </a:r>
            <a:r>
              <a:rPr lang="en-IN" dirty="0" smtClean="0">
                <a:solidFill>
                  <a:schemeClr val="accent1"/>
                </a:solidFill>
              </a:rPr>
              <a:t>16 to 20 </a:t>
            </a:r>
            <a:r>
              <a:rPr lang="en-IN" dirty="0" err="1" smtClean="0">
                <a:solidFill>
                  <a:schemeClr val="accent1"/>
                </a:solidFill>
              </a:rPr>
              <a:t>wks</a:t>
            </a:r>
            <a:r>
              <a:rPr lang="en-IN" dirty="0" smtClean="0">
                <a:solidFill>
                  <a:schemeClr val="accent1"/>
                </a:solidFill>
              </a:rPr>
              <a:t> of gestation</a:t>
            </a:r>
          </a:p>
          <a:p>
            <a:r>
              <a:rPr lang="en-IN" dirty="0" smtClean="0"/>
              <a:t>Most </a:t>
            </a:r>
            <a:r>
              <a:rPr lang="en-IN" dirty="0" err="1" smtClean="0"/>
              <a:t>fetus</a:t>
            </a:r>
            <a:r>
              <a:rPr lang="en-IN" dirty="0" smtClean="0"/>
              <a:t> tolerate </a:t>
            </a:r>
            <a:r>
              <a:rPr lang="en-IN" dirty="0" err="1" smtClean="0"/>
              <a:t>ebstein</a:t>
            </a:r>
            <a:r>
              <a:rPr lang="en-IN" dirty="0" smtClean="0"/>
              <a:t> anomaly well as the LV function is normal in most cases but in rare cases , progress to </a:t>
            </a:r>
            <a:r>
              <a:rPr lang="en-IN" dirty="0" err="1" smtClean="0"/>
              <a:t>fetal</a:t>
            </a:r>
            <a:r>
              <a:rPr lang="en-IN" dirty="0" smtClean="0"/>
              <a:t> </a:t>
            </a:r>
            <a:r>
              <a:rPr lang="en-IN" dirty="0" err="1" smtClean="0"/>
              <a:t>hydrops</a:t>
            </a:r>
            <a:endParaRPr lang="en-IN" dirty="0" smtClean="0"/>
          </a:p>
          <a:p>
            <a:r>
              <a:rPr lang="en-IN" dirty="0" smtClean="0"/>
              <a:t>Cardiac enlargement can compromise pulmonary development</a:t>
            </a:r>
          </a:p>
          <a:p>
            <a:r>
              <a:rPr lang="en-IN" dirty="0" smtClean="0"/>
              <a:t>Assessment </a:t>
            </a:r>
            <a:r>
              <a:rPr lang="en-IN" dirty="0"/>
              <a:t>o</a:t>
            </a:r>
            <a:r>
              <a:rPr lang="en-IN" dirty="0" smtClean="0"/>
              <a:t>f RV outflow tract is extremely important –functional PA –</a:t>
            </a:r>
            <a:r>
              <a:rPr lang="en-IN" dirty="0" err="1" smtClean="0"/>
              <a:t>fetus</a:t>
            </a:r>
            <a:r>
              <a:rPr lang="en-IN" dirty="0" smtClean="0"/>
              <a:t> require PGE1</a:t>
            </a:r>
            <a:endParaRPr lang="en-IN" dirty="0"/>
          </a:p>
        </p:txBody>
      </p:sp>
    </p:spTree>
    <p:extLst>
      <p:ext uri="{BB962C8B-B14F-4D97-AF65-F5344CB8AC3E}">
        <p14:creationId xmlns:p14="http://schemas.microsoft.com/office/powerpoint/2010/main" val="5259918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509" t="6243" r="20300" b="-227"/>
          <a:stretch/>
        </p:blipFill>
        <p:spPr>
          <a:xfrm>
            <a:off x="427747" y="207059"/>
            <a:ext cx="11541340" cy="6294236"/>
          </a:xfrm>
        </p:spPr>
      </p:pic>
    </p:spTree>
    <p:extLst>
      <p:ext uri="{BB962C8B-B14F-4D97-AF65-F5344CB8AC3E}">
        <p14:creationId xmlns:p14="http://schemas.microsoft.com/office/powerpoint/2010/main" val="14364081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069639" cy="1400530"/>
          </a:xfrm>
        </p:spPr>
        <p:txBody>
          <a:bodyPr/>
          <a:lstStyle/>
          <a:p>
            <a:r>
              <a:rPr lang="en-IN" dirty="0" smtClean="0"/>
              <a:t>Great Ormond Street Echocardiography (GOSE) score</a:t>
            </a:r>
            <a:endParaRPr lang="en-IN"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079" t="39172" r="29812" b="21231"/>
          <a:stretch/>
        </p:blipFill>
        <p:spPr>
          <a:xfrm>
            <a:off x="2027617" y="2400701"/>
            <a:ext cx="7515275" cy="3168204"/>
          </a:xfrm>
        </p:spPr>
      </p:pic>
      <p:pic>
        <p:nvPicPr>
          <p:cNvPr id="3" name="Picture 2"/>
          <p:cNvPicPr>
            <a:picLocks noChangeAspect="1"/>
          </p:cNvPicPr>
          <p:nvPr/>
        </p:nvPicPr>
        <p:blipFill>
          <a:blip r:embed="rId3"/>
          <a:stretch>
            <a:fillRect/>
          </a:stretch>
        </p:blipFill>
        <p:spPr>
          <a:xfrm>
            <a:off x="2044779" y="1853248"/>
            <a:ext cx="7498113" cy="4933880"/>
          </a:xfrm>
          <a:prstGeom prst="rect">
            <a:avLst/>
          </a:prstGeom>
        </p:spPr>
      </p:pic>
    </p:spTree>
    <p:extLst>
      <p:ext uri="{BB962C8B-B14F-4D97-AF65-F5344CB8AC3E}">
        <p14:creationId xmlns:p14="http://schemas.microsoft.com/office/powerpoint/2010/main" val="365545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517" t="30080" r="23643" b="12032"/>
          <a:stretch/>
        </p:blipFill>
        <p:spPr>
          <a:xfrm>
            <a:off x="1819459" y="1853248"/>
            <a:ext cx="7967719" cy="3914775"/>
          </a:xfrm>
        </p:spPr>
      </p:pic>
      <p:pic>
        <p:nvPicPr>
          <p:cNvPr id="3" name="Picture 2"/>
          <p:cNvPicPr>
            <a:picLocks noChangeAspect="1"/>
          </p:cNvPicPr>
          <p:nvPr/>
        </p:nvPicPr>
        <p:blipFill>
          <a:blip r:embed="rId3"/>
          <a:stretch>
            <a:fillRect/>
          </a:stretch>
        </p:blipFill>
        <p:spPr>
          <a:xfrm>
            <a:off x="3027425" y="889447"/>
            <a:ext cx="6131955" cy="5522906"/>
          </a:xfrm>
          <a:prstGeom prst="rect">
            <a:avLst/>
          </a:prstGeom>
        </p:spPr>
      </p:pic>
    </p:spTree>
    <p:extLst>
      <p:ext uri="{BB962C8B-B14F-4D97-AF65-F5344CB8AC3E}">
        <p14:creationId xmlns:p14="http://schemas.microsoft.com/office/powerpoint/2010/main" val="27306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FETAL ECHO</a:t>
            </a:r>
            <a:endParaRPr lang="en-IN" dirty="0"/>
          </a:p>
        </p:txBody>
      </p:sp>
      <p:sp>
        <p:nvSpPr>
          <p:cNvPr id="3" name="Content Placeholder 2"/>
          <p:cNvSpPr>
            <a:spLocks noGrp="1"/>
          </p:cNvSpPr>
          <p:nvPr>
            <p:ph idx="1"/>
          </p:nvPr>
        </p:nvSpPr>
        <p:spPr/>
        <p:txBody>
          <a:bodyPr/>
          <a:lstStyle/>
          <a:p>
            <a:pPr marL="0" indent="0">
              <a:buNone/>
            </a:pPr>
            <a:endParaRPr lang="en-IN" dirty="0"/>
          </a:p>
        </p:txBody>
      </p:sp>
      <p:pic>
        <p:nvPicPr>
          <p:cNvPr id="4" name="Picture 3"/>
          <p:cNvPicPr>
            <a:picLocks noChangeAspect="1"/>
          </p:cNvPicPr>
          <p:nvPr/>
        </p:nvPicPr>
        <p:blipFill>
          <a:blip r:embed="rId3"/>
          <a:stretch>
            <a:fillRect/>
          </a:stretch>
        </p:blipFill>
        <p:spPr>
          <a:xfrm>
            <a:off x="646111" y="1934913"/>
            <a:ext cx="10896165" cy="4431490"/>
          </a:xfrm>
          <a:prstGeom prst="rect">
            <a:avLst/>
          </a:prstGeom>
        </p:spPr>
      </p:pic>
    </p:spTree>
    <p:extLst>
      <p:ext uri="{BB962C8B-B14F-4D97-AF65-F5344CB8AC3E}">
        <p14:creationId xmlns:p14="http://schemas.microsoft.com/office/powerpoint/2010/main" val="16812236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FETAL ECHO</a:t>
            </a:r>
            <a:endParaRPr lang="en-IN" dirty="0"/>
          </a:p>
        </p:txBody>
      </p:sp>
      <p:pic>
        <p:nvPicPr>
          <p:cNvPr id="4" name="Content Placeholder 3"/>
          <p:cNvPicPr>
            <a:picLocks noGrp="1" noChangeAspect="1"/>
          </p:cNvPicPr>
          <p:nvPr>
            <p:ph idx="1"/>
          </p:nvPr>
        </p:nvPicPr>
        <p:blipFill>
          <a:blip r:embed="rId2"/>
          <a:stretch>
            <a:fillRect/>
          </a:stretch>
        </p:blipFill>
        <p:spPr>
          <a:xfrm>
            <a:off x="7053212" y="2438118"/>
            <a:ext cx="5138787" cy="4385815"/>
          </a:xfrm>
          <a:prstGeom prst="rect">
            <a:avLst/>
          </a:prstGeom>
        </p:spPr>
      </p:pic>
      <p:sp>
        <p:nvSpPr>
          <p:cNvPr id="5" name="Content Placeholder 2"/>
          <p:cNvSpPr txBox="1">
            <a:spLocks/>
          </p:cNvSpPr>
          <p:nvPr/>
        </p:nvSpPr>
        <p:spPr>
          <a:xfrm>
            <a:off x="1103312" y="2052918"/>
            <a:ext cx="8946541"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IN" dirty="0" smtClean="0"/>
              <a:t>following are associated with death by 3 months of age—</a:t>
            </a:r>
          </a:p>
          <a:p>
            <a:r>
              <a:rPr lang="en-IN" dirty="0" smtClean="0"/>
              <a:t>severe RV outflow tract obstruction</a:t>
            </a:r>
          </a:p>
          <a:p>
            <a:r>
              <a:rPr lang="en-IN" dirty="0" smtClean="0"/>
              <a:t>tethered distal attachment of anterior leaflet</a:t>
            </a:r>
          </a:p>
          <a:p>
            <a:r>
              <a:rPr lang="en-IN" dirty="0" smtClean="0"/>
              <a:t>RV dysplasia</a:t>
            </a:r>
          </a:p>
          <a:p>
            <a:r>
              <a:rPr lang="en-IN" dirty="0" smtClean="0"/>
              <a:t>LV compression by RV dilatation</a:t>
            </a:r>
          </a:p>
          <a:p>
            <a:r>
              <a:rPr lang="en-IN" dirty="0" err="1" smtClean="0"/>
              <a:t>Celermajer</a:t>
            </a:r>
            <a:r>
              <a:rPr lang="en-IN" dirty="0" smtClean="0"/>
              <a:t> index exceeding one</a:t>
            </a:r>
            <a:endParaRPr lang="en-IN" dirty="0"/>
          </a:p>
        </p:txBody>
      </p:sp>
    </p:spTree>
    <p:extLst>
      <p:ext uri="{BB962C8B-B14F-4D97-AF65-F5344CB8AC3E}">
        <p14:creationId xmlns:p14="http://schemas.microsoft.com/office/powerpoint/2010/main" val="23686649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CT AND MRI</a:t>
            </a:r>
            <a:endParaRPr lang="en-IN" dirty="0"/>
          </a:p>
        </p:txBody>
      </p:sp>
      <p:sp>
        <p:nvSpPr>
          <p:cNvPr id="3" name="Content Placeholder 2"/>
          <p:cNvSpPr>
            <a:spLocks noGrp="1"/>
          </p:cNvSpPr>
          <p:nvPr>
            <p:ph idx="1"/>
          </p:nvPr>
        </p:nvSpPr>
        <p:spPr/>
        <p:txBody>
          <a:bodyPr/>
          <a:lstStyle/>
          <a:p>
            <a:r>
              <a:rPr lang="en-IN" dirty="0" smtClean="0"/>
              <a:t>MRI – quantitative measurement of right atrial and RV size and systolic function</a:t>
            </a:r>
          </a:p>
          <a:p>
            <a:r>
              <a:rPr lang="en-IN" dirty="0" smtClean="0"/>
              <a:t>3D imaging for better delineation of disease severity</a:t>
            </a:r>
            <a:endParaRPr lang="en-IN" dirty="0"/>
          </a:p>
        </p:txBody>
      </p:sp>
    </p:spTree>
    <p:extLst>
      <p:ext uri="{BB962C8B-B14F-4D97-AF65-F5344CB8AC3E}">
        <p14:creationId xmlns:p14="http://schemas.microsoft.com/office/powerpoint/2010/main" val="10313831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037" t="1111" r="21072" b="1"/>
          <a:stretch/>
        </p:blipFill>
        <p:spPr>
          <a:xfrm>
            <a:off x="27295" y="48228"/>
            <a:ext cx="12192001" cy="6823420"/>
          </a:xfrm>
        </p:spPr>
      </p:pic>
    </p:spTree>
    <p:extLst>
      <p:ext uri="{BB962C8B-B14F-4D97-AF65-F5344CB8AC3E}">
        <p14:creationId xmlns:p14="http://schemas.microsoft.com/office/powerpoint/2010/main" val="27465716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202" t="22905" r="25593" b="22458"/>
          <a:stretch/>
        </p:blipFill>
        <p:spPr>
          <a:xfrm>
            <a:off x="386367" y="2150771"/>
            <a:ext cx="4803820" cy="3253741"/>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070" t="16378" r="27218" b="17777"/>
          <a:stretch/>
        </p:blipFill>
        <p:spPr>
          <a:xfrm>
            <a:off x="5636653" y="2150772"/>
            <a:ext cx="6426558" cy="3940935"/>
          </a:xfrm>
          <a:prstGeom prst="rect">
            <a:avLst/>
          </a:prstGeom>
        </p:spPr>
      </p:pic>
    </p:spTree>
    <p:extLst>
      <p:ext uri="{BB962C8B-B14F-4D97-AF65-F5344CB8AC3E}">
        <p14:creationId xmlns:p14="http://schemas.microsoft.com/office/powerpoint/2010/main" val="36923463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Cardiac Catheterization</a:t>
            </a:r>
            <a:br>
              <a:rPr lang="en-IN" i="1" dirty="0"/>
            </a:br>
            <a:endParaRPr lang="en-IN" dirty="0"/>
          </a:p>
        </p:txBody>
      </p:sp>
      <p:sp>
        <p:nvSpPr>
          <p:cNvPr id="3" name="Content Placeholder 2"/>
          <p:cNvSpPr>
            <a:spLocks noGrp="1"/>
          </p:cNvSpPr>
          <p:nvPr>
            <p:ph idx="1"/>
          </p:nvPr>
        </p:nvSpPr>
        <p:spPr/>
        <p:txBody>
          <a:bodyPr>
            <a:normAutofit fontScale="70000" lnSpcReduction="20000"/>
          </a:bodyPr>
          <a:lstStyle/>
          <a:p>
            <a:r>
              <a:rPr lang="en-IN" dirty="0" smtClean="0"/>
              <a:t>not </a:t>
            </a:r>
            <a:r>
              <a:rPr lang="en-IN" dirty="0"/>
              <a:t>usually </a:t>
            </a:r>
            <a:r>
              <a:rPr lang="en-IN" dirty="0" smtClean="0"/>
              <a:t>necessary :indicated </a:t>
            </a:r>
            <a:r>
              <a:rPr lang="en-IN" dirty="0"/>
              <a:t>for therapeutic </a:t>
            </a:r>
            <a:r>
              <a:rPr lang="en-IN" dirty="0" smtClean="0"/>
              <a:t>purposes-associated, significant </a:t>
            </a:r>
            <a:r>
              <a:rPr lang="en-IN" dirty="0"/>
              <a:t>pulmonary </a:t>
            </a:r>
            <a:r>
              <a:rPr lang="en-IN" dirty="0" smtClean="0"/>
              <a:t>stenosis</a:t>
            </a:r>
          </a:p>
          <a:p>
            <a:r>
              <a:rPr lang="en-IN" dirty="0" smtClean="0"/>
              <a:t>Catheterization :R </a:t>
            </a:r>
            <a:r>
              <a:rPr lang="en-IN" dirty="0" smtClean="0">
                <a:sym typeface="Wingdings" panose="05000000000000000000" pitchFamily="2" charset="2"/>
              </a:rPr>
              <a:t> L </a:t>
            </a:r>
            <a:r>
              <a:rPr lang="en-IN" dirty="0" smtClean="0"/>
              <a:t>shunting </a:t>
            </a:r>
            <a:r>
              <a:rPr lang="en-IN" dirty="0"/>
              <a:t>at atrial </a:t>
            </a:r>
            <a:r>
              <a:rPr lang="en-IN" dirty="0" smtClean="0"/>
              <a:t>by </a:t>
            </a:r>
            <a:r>
              <a:rPr lang="en-IN" dirty="0" err="1"/>
              <a:t>oximetry</a:t>
            </a:r>
            <a:r>
              <a:rPr lang="en-IN" dirty="0"/>
              <a:t>. Left to right shunting is unusual unless </a:t>
            </a:r>
            <a:r>
              <a:rPr lang="en-IN" dirty="0" smtClean="0"/>
              <a:t>there is </a:t>
            </a:r>
            <a:r>
              <a:rPr lang="en-IN" dirty="0"/>
              <a:t>VSD or </a:t>
            </a:r>
            <a:r>
              <a:rPr lang="en-IN" dirty="0" smtClean="0"/>
              <a:t>PDA</a:t>
            </a:r>
          </a:p>
          <a:p>
            <a:r>
              <a:rPr lang="en-IN" dirty="0" smtClean="0">
                <a:solidFill>
                  <a:schemeClr val="accent1"/>
                </a:solidFill>
              </a:rPr>
              <a:t>Pressure </a:t>
            </a:r>
            <a:r>
              <a:rPr lang="en-IN" dirty="0">
                <a:solidFill>
                  <a:schemeClr val="accent1"/>
                </a:solidFill>
              </a:rPr>
              <a:t>traces </a:t>
            </a:r>
            <a:r>
              <a:rPr lang="en-IN" dirty="0" smtClean="0">
                <a:solidFill>
                  <a:schemeClr val="accent1"/>
                </a:solidFill>
              </a:rPr>
              <a:t>—</a:t>
            </a:r>
          </a:p>
          <a:p>
            <a:r>
              <a:rPr lang="en-IN" dirty="0" smtClean="0">
                <a:solidFill>
                  <a:schemeClr val="accent1"/>
                </a:solidFill>
              </a:rPr>
              <a:t>RA pressure </a:t>
            </a:r>
            <a:r>
              <a:rPr lang="en-IN" dirty="0"/>
              <a:t>(mean</a:t>
            </a:r>
            <a:r>
              <a:rPr lang="en-IN" dirty="0" smtClean="0"/>
              <a:t>) </a:t>
            </a:r>
            <a:r>
              <a:rPr lang="en-IN" dirty="0"/>
              <a:t>elevated; ‘a’ </a:t>
            </a:r>
            <a:r>
              <a:rPr lang="en-IN" dirty="0" smtClean="0"/>
              <a:t>waves are </a:t>
            </a:r>
            <a:r>
              <a:rPr lang="en-IN" dirty="0"/>
              <a:t>more prominent than ‘v’ waves because of </a:t>
            </a:r>
            <a:r>
              <a:rPr lang="en-IN" dirty="0" smtClean="0"/>
              <a:t>dissipation of </a:t>
            </a:r>
            <a:r>
              <a:rPr lang="en-IN" dirty="0"/>
              <a:t>tricuspid regurgitation in a large, compliant right </a:t>
            </a:r>
            <a:r>
              <a:rPr lang="en-IN" dirty="0" smtClean="0"/>
              <a:t>atrium</a:t>
            </a:r>
            <a:endParaRPr lang="en-IN" dirty="0"/>
          </a:p>
          <a:p>
            <a:r>
              <a:rPr lang="en-IN" dirty="0" smtClean="0">
                <a:solidFill>
                  <a:schemeClr val="accent1"/>
                </a:solidFill>
              </a:rPr>
              <a:t>Right </a:t>
            </a:r>
            <a:r>
              <a:rPr lang="en-IN" dirty="0">
                <a:solidFill>
                  <a:schemeClr val="accent1"/>
                </a:solidFill>
              </a:rPr>
              <a:t>ventricular </a:t>
            </a:r>
            <a:r>
              <a:rPr lang="en-IN" dirty="0"/>
              <a:t>pressure is low or </a:t>
            </a:r>
            <a:r>
              <a:rPr lang="en-IN" dirty="0" smtClean="0"/>
              <a:t>normal</a:t>
            </a:r>
          </a:p>
          <a:p>
            <a:r>
              <a:rPr lang="en-IN" dirty="0" smtClean="0"/>
              <a:t>Low </a:t>
            </a:r>
            <a:r>
              <a:rPr lang="en-IN" dirty="0"/>
              <a:t>RV </a:t>
            </a:r>
            <a:r>
              <a:rPr lang="en-IN" dirty="0" smtClean="0"/>
              <a:t>systolic pressure </a:t>
            </a:r>
            <a:r>
              <a:rPr lang="en-IN" dirty="0"/>
              <a:t>is a poor prognostic sign-indicative of inability </a:t>
            </a:r>
            <a:r>
              <a:rPr lang="en-IN" dirty="0" smtClean="0"/>
              <a:t>of the </a:t>
            </a:r>
            <a:r>
              <a:rPr lang="en-IN" dirty="0"/>
              <a:t>RV to mount enough pressure to enable adequate </a:t>
            </a:r>
            <a:r>
              <a:rPr lang="en-IN" dirty="0" smtClean="0"/>
              <a:t>forward flow </a:t>
            </a:r>
            <a:r>
              <a:rPr lang="en-IN" dirty="0"/>
              <a:t>via pulmonary </a:t>
            </a:r>
            <a:r>
              <a:rPr lang="en-IN" dirty="0" smtClean="0"/>
              <a:t>valve</a:t>
            </a:r>
          </a:p>
          <a:p>
            <a:r>
              <a:rPr lang="en-IN" dirty="0" smtClean="0"/>
              <a:t>High </a:t>
            </a:r>
            <a:r>
              <a:rPr lang="en-IN" dirty="0"/>
              <a:t>RV systolic pressure </a:t>
            </a:r>
            <a:r>
              <a:rPr lang="en-IN" dirty="0" smtClean="0"/>
              <a:t>is noted </a:t>
            </a:r>
            <a:r>
              <a:rPr lang="en-IN" dirty="0"/>
              <a:t>in the presence of VSD, PS or high </a:t>
            </a:r>
            <a:r>
              <a:rPr lang="en-IN" dirty="0" smtClean="0"/>
              <a:t>PVR</a:t>
            </a:r>
          </a:p>
          <a:p>
            <a:r>
              <a:rPr lang="en-IN" dirty="0" smtClean="0"/>
              <a:t>RV </a:t>
            </a:r>
            <a:r>
              <a:rPr lang="en-IN" dirty="0" err="1" smtClean="0"/>
              <a:t>enddiastolic</a:t>
            </a:r>
            <a:r>
              <a:rPr lang="en-IN" dirty="0" smtClean="0"/>
              <a:t> pressure </a:t>
            </a:r>
            <a:r>
              <a:rPr lang="en-IN" dirty="0"/>
              <a:t>is usually </a:t>
            </a:r>
            <a:r>
              <a:rPr lang="en-IN" dirty="0" smtClean="0"/>
              <a:t>elevated</a:t>
            </a:r>
          </a:p>
          <a:p>
            <a:r>
              <a:rPr lang="en-IN" dirty="0" smtClean="0">
                <a:solidFill>
                  <a:schemeClr val="accent1"/>
                </a:solidFill>
              </a:rPr>
              <a:t>Left </a:t>
            </a:r>
            <a:r>
              <a:rPr lang="en-IN" dirty="0">
                <a:solidFill>
                  <a:schemeClr val="accent1"/>
                </a:solidFill>
              </a:rPr>
              <a:t>sided </a:t>
            </a:r>
            <a:r>
              <a:rPr lang="en-IN" dirty="0" smtClean="0">
                <a:solidFill>
                  <a:schemeClr val="accent1"/>
                </a:solidFill>
              </a:rPr>
              <a:t>pressures </a:t>
            </a:r>
            <a:r>
              <a:rPr lang="en-IN" dirty="0" smtClean="0"/>
              <a:t>(</a:t>
            </a:r>
            <a:r>
              <a:rPr lang="en-IN" dirty="0"/>
              <a:t>left atrium, left ventricle and aorta) are normal </a:t>
            </a:r>
            <a:endParaRPr lang="en-IN" dirty="0" smtClean="0"/>
          </a:p>
          <a:p>
            <a:r>
              <a:rPr lang="en-IN" dirty="0" smtClean="0"/>
              <a:t>Tricuspid </a:t>
            </a:r>
            <a:r>
              <a:rPr lang="en-IN" dirty="0" smtClean="0"/>
              <a:t>insufficiency </a:t>
            </a:r>
            <a:r>
              <a:rPr lang="en-IN" dirty="0"/>
              <a:t>during selective right ventricular </a:t>
            </a:r>
            <a:r>
              <a:rPr lang="en-IN" dirty="0" smtClean="0"/>
              <a:t>angiography and </a:t>
            </a:r>
            <a:r>
              <a:rPr lang="en-IN" dirty="0"/>
              <a:t>right atrial angiography (not necessary) produces </a:t>
            </a:r>
            <a:r>
              <a:rPr lang="en-IN" dirty="0" smtClean="0"/>
              <a:t>a </a:t>
            </a:r>
            <a:r>
              <a:rPr lang="en-IN" dirty="0" err="1" smtClean="0">
                <a:solidFill>
                  <a:schemeClr val="accent1"/>
                </a:solidFill>
              </a:rPr>
              <a:t>trilobed</a:t>
            </a:r>
            <a:r>
              <a:rPr lang="en-IN" dirty="0" smtClean="0">
                <a:solidFill>
                  <a:schemeClr val="accent1"/>
                </a:solidFill>
              </a:rPr>
              <a:t> </a:t>
            </a:r>
            <a:r>
              <a:rPr lang="en-IN" dirty="0">
                <a:solidFill>
                  <a:schemeClr val="accent1"/>
                </a:solidFill>
              </a:rPr>
              <a:t>heart </a:t>
            </a:r>
            <a:r>
              <a:rPr lang="en-IN" dirty="0"/>
              <a:t>representing, RA, </a:t>
            </a:r>
            <a:r>
              <a:rPr lang="en-IN" dirty="0" err="1"/>
              <a:t>atrialized</a:t>
            </a:r>
            <a:r>
              <a:rPr lang="en-IN" dirty="0"/>
              <a:t> portion of </a:t>
            </a:r>
            <a:r>
              <a:rPr lang="en-IN" dirty="0" smtClean="0"/>
              <a:t>RV and RV</a:t>
            </a:r>
          </a:p>
        </p:txBody>
      </p:sp>
    </p:spTree>
    <p:extLst>
      <p:ext uri="{BB962C8B-B14F-4D97-AF65-F5344CB8AC3E}">
        <p14:creationId xmlns:p14="http://schemas.microsoft.com/office/powerpoint/2010/main" val="402391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t>Anterior </a:t>
            </a:r>
            <a:r>
              <a:rPr lang="en-IN" dirty="0"/>
              <a:t>and apical rotation of functional orifice</a:t>
            </a:r>
            <a:br>
              <a:rPr lang="en-IN" dirty="0"/>
            </a:br>
            <a:endParaRPr lang="en-IN"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572" t="15853" r="32040" b="18161"/>
          <a:stretch/>
        </p:blipFill>
        <p:spPr>
          <a:xfrm>
            <a:off x="2032000" y="1853248"/>
            <a:ext cx="7823200" cy="4740753"/>
          </a:xfrm>
        </p:spPr>
      </p:pic>
    </p:spTree>
    <p:extLst>
      <p:ext uri="{BB962C8B-B14F-4D97-AF65-F5344CB8AC3E}">
        <p14:creationId xmlns:p14="http://schemas.microsoft.com/office/powerpoint/2010/main" val="23443340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400452" y="452718"/>
            <a:ext cx="11264174" cy="6007021"/>
          </a:xfrm>
          <a:prstGeom prst="rect">
            <a:avLst/>
          </a:prstGeom>
        </p:spPr>
      </p:pic>
    </p:spTree>
    <p:extLst>
      <p:ext uri="{BB962C8B-B14F-4D97-AF65-F5344CB8AC3E}">
        <p14:creationId xmlns:p14="http://schemas.microsoft.com/office/powerpoint/2010/main" val="38490596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NATURAL HISTORY</a:t>
            </a:r>
            <a:endParaRPr lang="en-IN" dirty="0"/>
          </a:p>
        </p:txBody>
      </p:sp>
      <p:sp>
        <p:nvSpPr>
          <p:cNvPr id="3" name="Content Placeholder 2"/>
          <p:cNvSpPr>
            <a:spLocks noGrp="1"/>
          </p:cNvSpPr>
          <p:nvPr>
            <p:ph idx="1"/>
          </p:nvPr>
        </p:nvSpPr>
        <p:spPr/>
        <p:txBody>
          <a:bodyPr/>
          <a:lstStyle/>
          <a:p>
            <a:r>
              <a:rPr lang="en-IN" dirty="0" smtClean="0"/>
              <a:t>extremely variable</a:t>
            </a:r>
          </a:p>
          <a:p>
            <a:r>
              <a:rPr lang="en-IN" dirty="0"/>
              <a:t>The clinical course depends on issues </a:t>
            </a:r>
            <a:r>
              <a:rPr lang="en-IN" dirty="0" smtClean="0"/>
              <a:t>related to </a:t>
            </a:r>
            <a:r>
              <a:rPr lang="en-IN" dirty="0"/>
              <a:t>the tricuspid valve apparatus, RV function and RV size and presence of an </a:t>
            </a:r>
            <a:r>
              <a:rPr lang="en-IN" dirty="0" smtClean="0"/>
              <a:t>ASD</a:t>
            </a:r>
          </a:p>
          <a:p>
            <a:r>
              <a:rPr lang="en-IN" dirty="0" smtClean="0"/>
              <a:t>Intrauterine </a:t>
            </a:r>
            <a:r>
              <a:rPr lang="en-IN" dirty="0"/>
              <a:t>death </a:t>
            </a:r>
            <a:r>
              <a:rPr lang="en-IN" dirty="0" smtClean="0"/>
              <a:t>or profound </a:t>
            </a:r>
            <a:r>
              <a:rPr lang="en-IN" dirty="0"/>
              <a:t>congestive heart failure in the neonatal period </a:t>
            </a:r>
            <a:r>
              <a:rPr lang="en-IN" dirty="0" smtClean="0"/>
              <a:t>- </a:t>
            </a:r>
            <a:r>
              <a:rPr lang="en-IN" dirty="0"/>
              <a:t>one end of the </a:t>
            </a:r>
            <a:r>
              <a:rPr lang="en-IN" dirty="0" smtClean="0"/>
              <a:t>spectrum</a:t>
            </a:r>
          </a:p>
          <a:p>
            <a:r>
              <a:rPr lang="en-IN" dirty="0" smtClean="0"/>
              <a:t>asymptomatic </a:t>
            </a:r>
            <a:r>
              <a:rPr lang="en-IN" dirty="0"/>
              <a:t>adults with only a mild degree of valve displacement and RV </a:t>
            </a:r>
            <a:r>
              <a:rPr lang="en-IN" dirty="0" smtClean="0"/>
              <a:t>dysfunction –other end</a:t>
            </a:r>
            <a:endParaRPr lang="en-IN" dirty="0"/>
          </a:p>
        </p:txBody>
      </p:sp>
    </p:spTree>
    <p:extLst>
      <p:ext uri="{BB962C8B-B14F-4D97-AF65-F5344CB8AC3E}">
        <p14:creationId xmlns:p14="http://schemas.microsoft.com/office/powerpoint/2010/main" val="15280531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Content Placeholder 4"/>
          <p:cNvSpPr>
            <a:spLocks noGrp="1"/>
          </p:cNvSpPr>
          <p:nvPr>
            <p:ph idx="1"/>
          </p:nvPr>
        </p:nvSpPr>
        <p:spPr/>
        <p:txBody>
          <a:bodyPr/>
          <a:lstStyle/>
          <a:p>
            <a:endParaRPr lang="en-IN"/>
          </a:p>
        </p:txBody>
      </p:sp>
      <p:pic>
        <p:nvPicPr>
          <p:cNvPr id="6" name="Picture 5"/>
          <p:cNvPicPr>
            <a:picLocks noChangeAspect="1"/>
          </p:cNvPicPr>
          <p:nvPr/>
        </p:nvPicPr>
        <p:blipFill rotWithShape="1">
          <a:blip r:embed="rId2"/>
          <a:srcRect l="5429" t="26013" r="30668" b="8495"/>
          <a:stretch/>
        </p:blipFill>
        <p:spPr>
          <a:xfrm>
            <a:off x="0" y="0"/>
            <a:ext cx="12192000" cy="6865946"/>
          </a:xfrm>
          <a:prstGeom prst="rect">
            <a:avLst/>
          </a:prstGeom>
        </p:spPr>
      </p:pic>
      <p:cxnSp>
        <p:nvCxnSpPr>
          <p:cNvPr id="4" name="Straight Connector 3"/>
          <p:cNvCxnSpPr/>
          <p:nvPr/>
        </p:nvCxnSpPr>
        <p:spPr>
          <a:xfrm>
            <a:off x="266307" y="3487563"/>
            <a:ext cx="16740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75761" y="3207224"/>
            <a:ext cx="2470245" cy="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66693" y="3203234"/>
            <a:ext cx="2829438" cy="39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64619" y="4026090"/>
            <a:ext cx="10376671" cy="96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02617" y="4287672"/>
            <a:ext cx="10376671" cy="96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36651" y="4574277"/>
            <a:ext cx="5211821" cy="255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9026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5161" y="231819"/>
            <a:ext cx="8993360" cy="2150772"/>
          </a:xfrm>
          <a:prstGeom prst="rect">
            <a:avLst/>
          </a:prstGeom>
        </p:spPr>
      </p:pic>
      <p:pic>
        <p:nvPicPr>
          <p:cNvPr id="5" name="Content Placeholder 4"/>
          <p:cNvPicPr>
            <a:picLocks noGrp="1" noChangeAspect="1"/>
          </p:cNvPicPr>
          <p:nvPr>
            <p:ph idx="1"/>
          </p:nvPr>
        </p:nvPicPr>
        <p:blipFill>
          <a:blip r:embed="rId3"/>
          <a:stretch>
            <a:fillRect/>
          </a:stretch>
        </p:blipFill>
        <p:spPr>
          <a:xfrm>
            <a:off x="1872851" y="4711875"/>
            <a:ext cx="8485670" cy="214612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6162" t="36175" r="22465" b="38864"/>
          <a:stretch/>
        </p:blipFill>
        <p:spPr>
          <a:xfrm>
            <a:off x="1970468" y="2800258"/>
            <a:ext cx="7482625" cy="1493950"/>
          </a:xfrm>
          <a:prstGeom prst="rect">
            <a:avLst/>
          </a:prstGeom>
        </p:spPr>
      </p:pic>
    </p:spTree>
    <p:extLst>
      <p:ext uri="{BB962C8B-B14F-4D97-AF65-F5344CB8AC3E}">
        <p14:creationId xmlns:p14="http://schemas.microsoft.com/office/powerpoint/2010/main" val="16897619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523279" y="1323742"/>
            <a:ext cx="11272582" cy="5172590"/>
          </a:xfrm>
          <a:prstGeom prst="rect">
            <a:avLst/>
          </a:prstGeom>
        </p:spPr>
      </p:pic>
    </p:spTree>
    <p:extLst>
      <p:ext uri="{BB962C8B-B14F-4D97-AF65-F5344CB8AC3E}">
        <p14:creationId xmlns:p14="http://schemas.microsoft.com/office/powerpoint/2010/main" val="16118274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MORTALITY</a:t>
            </a:r>
            <a:endParaRPr lang="en-IN" dirty="0"/>
          </a:p>
        </p:txBody>
      </p:sp>
      <p:sp>
        <p:nvSpPr>
          <p:cNvPr id="3" name="Content Placeholder 2"/>
          <p:cNvSpPr>
            <a:spLocks noGrp="1"/>
          </p:cNvSpPr>
          <p:nvPr>
            <p:ph idx="1"/>
          </p:nvPr>
        </p:nvSpPr>
        <p:spPr/>
        <p:txBody>
          <a:bodyPr>
            <a:normAutofit lnSpcReduction="10000"/>
          </a:bodyPr>
          <a:lstStyle/>
          <a:p>
            <a:r>
              <a:rPr lang="en-IN" dirty="0" smtClean="0">
                <a:solidFill>
                  <a:schemeClr val="accent1"/>
                </a:solidFill>
              </a:rPr>
              <a:t>NEONATAL DEATH- </a:t>
            </a:r>
            <a:r>
              <a:rPr lang="en-IN" dirty="0" smtClean="0"/>
              <a:t>severe hypoxemia , congestive heart failure or both</a:t>
            </a:r>
          </a:p>
          <a:p>
            <a:r>
              <a:rPr lang="en-IN" dirty="0" smtClean="0">
                <a:solidFill>
                  <a:schemeClr val="accent1"/>
                </a:solidFill>
              </a:rPr>
              <a:t>Younger patients- </a:t>
            </a:r>
            <a:r>
              <a:rPr lang="en-IN" dirty="0" smtClean="0"/>
              <a:t>congestive heart failure</a:t>
            </a:r>
          </a:p>
          <a:p>
            <a:r>
              <a:rPr lang="en-IN" dirty="0" smtClean="0">
                <a:solidFill>
                  <a:schemeClr val="accent1"/>
                </a:solidFill>
              </a:rPr>
              <a:t>Older patients(20</a:t>
            </a:r>
            <a:r>
              <a:rPr lang="en-IN" dirty="0" smtClean="0"/>
              <a:t>%) –with </a:t>
            </a:r>
            <a:r>
              <a:rPr lang="en-IN" dirty="0" err="1" smtClean="0"/>
              <a:t>hemodynamically</a:t>
            </a:r>
            <a:r>
              <a:rPr lang="en-IN" dirty="0" smtClean="0"/>
              <a:t> mild lesions –from atrial or ventricular arrhythmias</a:t>
            </a:r>
          </a:p>
          <a:p>
            <a:endParaRPr lang="en-IN" dirty="0"/>
          </a:p>
          <a:p>
            <a:r>
              <a:rPr lang="en-IN" dirty="0" smtClean="0"/>
              <a:t>Brain abscess or paradoxical embolism and infective endocarditis-rare</a:t>
            </a:r>
          </a:p>
          <a:p>
            <a:r>
              <a:rPr lang="en-IN" dirty="0" smtClean="0"/>
              <a:t>Mortality in neonatal period is </a:t>
            </a:r>
            <a:r>
              <a:rPr lang="en-IN" dirty="0" smtClean="0">
                <a:solidFill>
                  <a:schemeClr val="accent1"/>
                </a:solidFill>
              </a:rPr>
              <a:t>20%-40% and less than 50% survive to 5 </a:t>
            </a:r>
            <a:r>
              <a:rPr lang="en-IN" dirty="0" err="1" smtClean="0">
                <a:solidFill>
                  <a:schemeClr val="accent1"/>
                </a:solidFill>
              </a:rPr>
              <a:t>yrs</a:t>
            </a:r>
            <a:endParaRPr lang="en-IN" dirty="0" smtClean="0">
              <a:solidFill>
                <a:schemeClr val="accent1"/>
              </a:solidFill>
            </a:endParaRPr>
          </a:p>
          <a:p>
            <a:r>
              <a:rPr lang="en-IN" dirty="0" smtClean="0"/>
              <a:t>Mortality at all ages is 12.5%</a:t>
            </a:r>
            <a:endParaRPr lang="en-IN" dirty="0"/>
          </a:p>
        </p:txBody>
      </p:sp>
    </p:spTree>
    <p:extLst>
      <p:ext uri="{BB962C8B-B14F-4D97-AF65-F5344CB8AC3E}">
        <p14:creationId xmlns:p14="http://schemas.microsoft.com/office/powerpoint/2010/main" val="19115268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840" t="-1256" r="19966"/>
          <a:stretch/>
        </p:blipFill>
        <p:spPr>
          <a:xfrm>
            <a:off x="0" y="0"/>
            <a:ext cx="12192000" cy="6732128"/>
          </a:xfrm>
        </p:spPr>
      </p:pic>
    </p:spTree>
    <p:extLst>
      <p:ext uri="{BB962C8B-B14F-4D97-AF65-F5344CB8AC3E}">
        <p14:creationId xmlns:p14="http://schemas.microsoft.com/office/powerpoint/2010/main" val="28184202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PREGNANCY</a:t>
            </a:r>
            <a:endParaRPr lang="en-IN"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585" r="21072"/>
          <a:stretch/>
        </p:blipFill>
        <p:spPr>
          <a:xfrm>
            <a:off x="154792" y="1152983"/>
            <a:ext cx="8417708" cy="5373245"/>
          </a:xfrm>
        </p:spPr>
      </p:pic>
      <p:sp>
        <p:nvSpPr>
          <p:cNvPr id="5" name="TextBox 4"/>
          <p:cNvSpPr txBox="1"/>
          <p:nvPr/>
        </p:nvSpPr>
        <p:spPr>
          <a:xfrm>
            <a:off x="8572500" y="1571625"/>
            <a:ext cx="3086100" cy="1754326"/>
          </a:xfrm>
          <a:prstGeom prst="rect">
            <a:avLst/>
          </a:prstGeom>
          <a:noFill/>
        </p:spPr>
        <p:txBody>
          <a:bodyPr wrap="square" rtlCol="0">
            <a:spAutoFit/>
          </a:bodyPr>
          <a:lstStyle/>
          <a:p>
            <a:r>
              <a:rPr lang="en-IN" dirty="0" smtClean="0"/>
              <a:t>Increased incidence of prematurity and probably of spontaneous abortion </a:t>
            </a:r>
          </a:p>
          <a:p>
            <a:endParaRPr lang="en-IN" dirty="0"/>
          </a:p>
          <a:p>
            <a:r>
              <a:rPr lang="en-IN" dirty="0" smtClean="0"/>
              <a:t>CHD incidence in </a:t>
            </a:r>
            <a:r>
              <a:rPr lang="en-IN" dirty="0" err="1" smtClean="0"/>
              <a:t>offsprings</a:t>
            </a:r>
            <a:r>
              <a:rPr lang="en-IN" dirty="0" smtClean="0"/>
              <a:t>- 6%</a:t>
            </a:r>
            <a:endParaRPr lang="en-IN" dirty="0"/>
          </a:p>
        </p:txBody>
      </p:sp>
    </p:spTree>
    <p:extLst>
      <p:ext uri="{BB962C8B-B14F-4D97-AF65-F5344CB8AC3E}">
        <p14:creationId xmlns:p14="http://schemas.microsoft.com/office/powerpoint/2010/main" val="14404083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09593" y="452718"/>
            <a:ext cx="10208113" cy="4195762"/>
          </a:xfrm>
          <a:prstGeom prst="rect">
            <a:avLst/>
          </a:prstGeom>
        </p:spPr>
      </p:pic>
    </p:spTree>
    <p:extLst>
      <p:ext uri="{BB962C8B-B14F-4D97-AF65-F5344CB8AC3E}">
        <p14:creationId xmlns:p14="http://schemas.microsoft.com/office/powerpoint/2010/main" val="15604552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63774" y="185925"/>
            <a:ext cx="10222172" cy="6493595"/>
          </a:xfrm>
          <a:prstGeom prst="rect">
            <a:avLst/>
          </a:prstGeom>
        </p:spPr>
      </p:pic>
      <p:sp>
        <p:nvSpPr>
          <p:cNvPr id="3" name="Oval 2"/>
          <p:cNvSpPr/>
          <p:nvPr/>
        </p:nvSpPr>
        <p:spPr>
          <a:xfrm>
            <a:off x="2333767" y="0"/>
            <a:ext cx="914400" cy="56501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471969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ANATOMY- NORMAL TV</a:t>
            </a:r>
            <a:endParaRPr lang="en-IN" dirty="0"/>
          </a:p>
        </p:txBody>
      </p:sp>
      <p:sp>
        <p:nvSpPr>
          <p:cNvPr id="3" name="Content Placeholder 2"/>
          <p:cNvSpPr>
            <a:spLocks noGrp="1"/>
          </p:cNvSpPr>
          <p:nvPr>
            <p:ph idx="1"/>
          </p:nvPr>
        </p:nvSpPr>
        <p:spPr/>
        <p:txBody>
          <a:bodyPr/>
          <a:lstStyle/>
          <a:p>
            <a:r>
              <a:rPr lang="en-IN" dirty="0" smtClean="0">
                <a:solidFill>
                  <a:schemeClr val="accent1"/>
                </a:solidFill>
              </a:rPr>
              <a:t>Normal TV- </a:t>
            </a:r>
            <a:r>
              <a:rPr lang="en-IN" dirty="0" smtClean="0"/>
              <a:t>basal attachment to annulus(right </a:t>
            </a:r>
            <a:r>
              <a:rPr lang="en-IN" dirty="0" err="1" smtClean="0"/>
              <a:t>atrioventricular</a:t>
            </a:r>
            <a:r>
              <a:rPr lang="en-IN" dirty="0" smtClean="0"/>
              <a:t> sulcus) and a peripheral zone into which chordae inserts with a clear zone in between</a:t>
            </a:r>
          </a:p>
          <a:p>
            <a:r>
              <a:rPr lang="en-IN" dirty="0" smtClean="0"/>
              <a:t>Anterior leaflet – </a:t>
            </a:r>
            <a:r>
              <a:rPr lang="en-IN" dirty="0" err="1" smtClean="0"/>
              <a:t>semicircular</a:t>
            </a:r>
            <a:r>
              <a:rPr lang="en-IN" dirty="0" smtClean="0"/>
              <a:t> –largest</a:t>
            </a:r>
          </a:p>
          <a:p>
            <a:r>
              <a:rPr lang="en-IN" dirty="0" smtClean="0"/>
              <a:t>Posterior leaflet- scalloped</a:t>
            </a:r>
          </a:p>
          <a:p>
            <a:r>
              <a:rPr lang="en-IN" dirty="0" smtClean="0"/>
              <a:t>Septal leaflet- attached to ventricular septum ,but some part attached to posterior wall</a:t>
            </a:r>
          </a:p>
          <a:p>
            <a:r>
              <a:rPr lang="en-IN" dirty="0" smtClean="0"/>
              <a:t>Septal leaflet </a:t>
            </a:r>
            <a:r>
              <a:rPr lang="en-IN" dirty="0" smtClean="0">
                <a:solidFill>
                  <a:schemeClr val="accent1"/>
                </a:solidFill>
              </a:rPr>
              <a:t>normally </a:t>
            </a:r>
            <a:r>
              <a:rPr lang="en-IN" dirty="0" smtClean="0"/>
              <a:t>exhibits slight apical displacement at base compared to MV -</a:t>
            </a:r>
            <a:r>
              <a:rPr lang="en-IN" dirty="0" smtClean="0">
                <a:solidFill>
                  <a:schemeClr val="accent1"/>
                </a:solidFill>
              </a:rPr>
              <a:t>15mm in children ,20mm in adults</a:t>
            </a:r>
          </a:p>
          <a:p>
            <a:endParaRPr lang="en-IN" dirty="0" smtClean="0"/>
          </a:p>
        </p:txBody>
      </p:sp>
    </p:spTree>
    <p:extLst>
      <p:ext uri="{BB962C8B-B14F-4D97-AF65-F5344CB8AC3E}">
        <p14:creationId xmlns:p14="http://schemas.microsoft.com/office/powerpoint/2010/main" val="8765583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753" y="1816063"/>
            <a:ext cx="6272472" cy="2974465"/>
          </a:xfrm>
          <a:prstGeom prst="rect">
            <a:avLst/>
          </a:prstGeom>
        </p:spPr>
      </p:pic>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a:blip r:embed="rId3"/>
          <a:stretch>
            <a:fillRect/>
          </a:stretch>
        </p:blipFill>
        <p:spPr>
          <a:xfrm>
            <a:off x="6303224" y="1853248"/>
            <a:ext cx="5874695" cy="2937281"/>
          </a:xfrm>
          <a:prstGeom prst="rect">
            <a:avLst/>
          </a:prstGeom>
        </p:spPr>
      </p:pic>
    </p:spTree>
    <p:extLst>
      <p:ext uri="{BB962C8B-B14F-4D97-AF65-F5344CB8AC3E}">
        <p14:creationId xmlns:p14="http://schemas.microsoft.com/office/powerpoint/2010/main" val="9023936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t>Management</a:t>
            </a:r>
            <a:endParaRPr lang="en-IN" dirty="0"/>
          </a:p>
        </p:txBody>
      </p:sp>
      <p:sp>
        <p:nvSpPr>
          <p:cNvPr id="3" name="Content Placeholder 2"/>
          <p:cNvSpPr>
            <a:spLocks noGrp="1"/>
          </p:cNvSpPr>
          <p:nvPr>
            <p:ph idx="1"/>
          </p:nvPr>
        </p:nvSpPr>
        <p:spPr/>
        <p:txBody>
          <a:bodyPr/>
          <a:lstStyle/>
          <a:p>
            <a:r>
              <a:rPr lang="en-IN" i="1" dirty="0" smtClean="0"/>
              <a:t>Medical Management</a:t>
            </a:r>
          </a:p>
          <a:p>
            <a:endParaRPr lang="en-IN" i="1" dirty="0"/>
          </a:p>
          <a:p>
            <a:endParaRPr lang="en-IN" i="1" dirty="0" smtClean="0"/>
          </a:p>
          <a:p>
            <a:r>
              <a:rPr lang="en-IN" i="1" dirty="0"/>
              <a:t>Surgical Management</a:t>
            </a:r>
            <a:endParaRPr lang="en-IN" i="1" dirty="0" smtClean="0"/>
          </a:p>
          <a:p>
            <a:endParaRPr lang="en-IN" dirty="0"/>
          </a:p>
        </p:txBody>
      </p:sp>
    </p:spTree>
    <p:extLst>
      <p:ext uri="{BB962C8B-B14F-4D97-AF65-F5344CB8AC3E}">
        <p14:creationId xmlns:p14="http://schemas.microsoft.com/office/powerpoint/2010/main" val="8205091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NEONATAL EBSTEIN</a:t>
            </a:r>
            <a:endParaRPr lang="en-IN" dirty="0"/>
          </a:p>
        </p:txBody>
      </p:sp>
      <p:sp>
        <p:nvSpPr>
          <p:cNvPr id="3" name="Content Placeholder 2"/>
          <p:cNvSpPr>
            <a:spLocks noGrp="1"/>
          </p:cNvSpPr>
          <p:nvPr>
            <p:ph idx="1"/>
          </p:nvPr>
        </p:nvSpPr>
        <p:spPr/>
        <p:txBody>
          <a:bodyPr/>
          <a:lstStyle/>
          <a:p>
            <a:r>
              <a:rPr lang="en-IN" dirty="0" smtClean="0"/>
              <a:t>Poor prognosis</a:t>
            </a:r>
          </a:p>
          <a:p>
            <a:r>
              <a:rPr lang="en-IN" dirty="0" smtClean="0"/>
              <a:t>Reported survival only 68%</a:t>
            </a:r>
          </a:p>
          <a:p>
            <a:pPr marL="0" indent="0">
              <a:buNone/>
            </a:pPr>
            <a:r>
              <a:rPr lang="en-IN" dirty="0" smtClean="0">
                <a:solidFill>
                  <a:schemeClr val="accent1"/>
                </a:solidFill>
              </a:rPr>
              <a:t>Indication for surgery</a:t>
            </a:r>
          </a:p>
          <a:p>
            <a:r>
              <a:rPr lang="en-IN" dirty="0" smtClean="0"/>
              <a:t>Heart failure </a:t>
            </a:r>
          </a:p>
          <a:p>
            <a:r>
              <a:rPr lang="en-IN" dirty="0" smtClean="0"/>
              <a:t>Profound cyanosis</a:t>
            </a:r>
          </a:p>
          <a:p>
            <a:endParaRPr lang="en-IN" dirty="0"/>
          </a:p>
        </p:txBody>
      </p:sp>
    </p:spTree>
    <p:extLst>
      <p:ext uri="{BB962C8B-B14F-4D97-AF65-F5344CB8AC3E}">
        <p14:creationId xmlns:p14="http://schemas.microsoft.com/office/powerpoint/2010/main" val="18031974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rmAutofit fontScale="92500" lnSpcReduction="20000"/>
          </a:bodyPr>
          <a:lstStyle/>
          <a:p>
            <a:pPr marL="0" indent="0">
              <a:buNone/>
            </a:pPr>
            <a:r>
              <a:rPr lang="en-IN" sz="2500" b="1" dirty="0" smtClean="0"/>
              <a:t>NEWBORN </a:t>
            </a:r>
          </a:p>
          <a:p>
            <a:r>
              <a:rPr lang="en-IN" dirty="0" smtClean="0"/>
              <a:t>Asymptomatic </a:t>
            </a:r>
            <a:r>
              <a:rPr lang="en-IN" dirty="0"/>
              <a:t>cyanotic </a:t>
            </a:r>
            <a:r>
              <a:rPr lang="en-IN" dirty="0" smtClean="0"/>
              <a:t>- no active treatment </a:t>
            </a:r>
          </a:p>
          <a:p>
            <a:r>
              <a:rPr lang="en-IN" dirty="0" smtClean="0"/>
              <a:t>cyanosis severe </a:t>
            </a:r>
            <a:r>
              <a:rPr lang="en-IN" dirty="0" smtClean="0">
                <a:solidFill>
                  <a:schemeClr val="accent1"/>
                </a:solidFill>
              </a:rPr>
              <a:t>PG </a:t>
            </a:r>
            <a:r>
              <a:rPr lang="en-IN" dirty="0">
                <a:solidFill>
                  <a:schemeClr val="accent1"/>
                </a:solidFill>
              </a:rPr>
              <a:t>E1 infusion </a:t>
            </a:r>
            <a:r>
              <a:rPr lang="en-IN" dirty="0"/>
              <a:t>(0.05–0.1 mcg/kg/min) until PVR drops</a:t>
            </a:r>
            <a:r>
              <a:rPr lang="en-IN" dirty="0" smtClean="0"/>
              <a:t>.(</a:t>
            </a:r>
            <a:r>
              <a:rPr lang="en-IN" dirty="0"/>
              <a:t>temporarily keeping the PDA open </a:t>
            </a:r>
            <a:r>
              <a:rPr lang="en-IN" dirty="0" smtClean="0"/>
              <a:t>)</a:t>
            </a:r>
            <a:endParaRPr lang="en-IN" dirty="0"/>
          </a:p>
          <a:p>
            <a:r>
              <a:rPr lang="en-IN" dirty="0" smtClean="0">
                <a:solidFill>
                  <a:schemeClr val="accent1"/>
                </a:solidFill>
              </a:rPr>
              <a:t>inhaled </a:t>
            </a:r>
            <a:r>
              <a:rPr lang="en-IN" dirty="0">
                <a:solidFill>
                  <a:schemeClr val="accent1"/>
                </a:solidFill>
              </a:rPr>
              <a:t>nitric oxide </a:t>
            </a:r>
            <a:r>
              <a:rPr lang="en-IN" dirty="0"/>
              <a:t>to reduce </a:t>
            </a:r>
            <a:r>
              <a:rPr lang="en-IN" dirty="0" smtClean="0"/>
              <a:t>PVR</a:t>
            </a:r>
          </a:p>
          <a:p>
            <a:r>
              <a:rPr lang="en-IN" dirty="0" smtClean="0"/>
              <a:t>Intubation ,positive </a:t>
            </a:r>
            <a:r>
              <a:rPr lang="en-IN" dirty="0"/>
              <a:t>pressure ventilation </a:t>
            </a:r>
            <a:r>
              <a:rPr lang="en-IN" dirty="0" smtClean="0"/>
              <a:t>,Deep sedation </a:t>
            </a:r>
            <a:r>
              <a:rPr lang="en-IN" dirty="0"/>
              <a:t>and muscle </a:t>
            </a:r>
            <a:r>
              <a:rPr lang="en-IN" dirty="0" smtClean="0"/>
              <a:t>relaxant</a:t>
            </a:r>
          </a:p>
          <a:p>
            <a:r>
              <a:rPr lang="en-IN" dirty="0" smtClean="0"/>
              <a:t>surgical </a:t>
            </a:r>
            <a:r>
              <a:rPr lang="en-IN" dirty="0"/>
              <a:t>systemic-pulmonary shunt to </a:t>
            </a:r>
            <a:r>
              <a:rPr lang="en-IN" dirty="0" smtClean="0"/>
              <a:t>maintain adequate </a:t>
            </a:r>
            <a:r>
              <a:rPr lang="en-IN" dirty="0"/>
              <a:t>pulmonary blood flow </a:t>
            </a:r>
            <a:endParaRPr lang="en-IN" dirty="0" smtClean="0"/>
          </a:p>
          <a:p>
            <a:r>
              <a:rPr lang="en-IN" dirty="0" smtClean="0"/>
              <a:t>Furosemide and Digoxin- heart failure</a:t>
            </a:r>
            <a:endParaRPr lang="en-IN" dirty="0"/>
          </a:p>
          <a:p>
            <a:r>
              <a:rPr lang="en-IN" dirty="0"/>
              <a:t>Supraventricular tachycardia </a:t>
            </a:r>
            <a:r>
              <a:rPr lang="en-IN" dirty="0" smtClean="0"/>
              <a:t>or atrial </a:t>
            </a:r>
            <a:r>
              <a:rPr lang="en-IN" dirty="0"/>
              <a:t>flutter </a:t>
            </a:r>
            <a:r>
              <a:rPr lang="en-IN" dirty="0" smtClean="0"/>
              <a:t>-anti-arrhythmic medications</a:t>
            </a:r>
          </a:p>
          <a:p>
            <a:r>
              <a:rPr lang="en-IN" dirty="0" smtClean="0"/>
              <a:t>Restrictive </a:t>
            </a:r>
            <a:r>
              <a:rPr lang="en-IN" dirty="0"/>
              <a:t>PFO/ASD may require balloon atrial </a:t>
            </a:r>
            <a:r>
              <a:rPr lang="en-IN" dirty="0" err="1" smtClean="0"/>
              <a:t>septostomy</a:t>
            </a:r>
            <a:endParaRPr lang="en-IN" dirty="0"/>
          </a:p>
        </p:txBody>
      </p:sp>
    </p:spTree>
    <p:extLst>
      <p:ext uri="{BB962C8B-B14F-4D97-AF65-F5344CB8AC3E}">
        <p14:creationId xmlns:p14="http://schemas.microsoft.com/office/powerpoint/2010/main" val="20559297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646110" y="1152983"/>
            <a:ext cx="9739835" cy="2900906"/>
          </a:xfrm>
          <a:prstGeom prst="rect">
            <a:avLst/>
          </a:prstGeom>
        </p:spPr>
      </p:pic>
      <p:pic>
        <p:nvPicPr>
          <p:cNvPr id="5" name="Picture 4"/>
          <p:cNvPicPr>
            <a:picLocks noChangeAspect="1"/>
          </p:cNvPicPr>
          <p:nvPr/>
        </p:nvPicPr>
        <p:blipFill>
          <a:blip r:embed="rId3"/>
          <a:stretch>
            <a:fillRect/>
          </a:stretch>
        </p:blipFill>
        <p:spPr>
          <a:xfrm>
            <a:off x="646111" y="4719544"/>
            <a:ext cx="11158302" cy="1260552"/>
          </a:xfrm>
          <a:prstGeom prst="rect">
            <a:avLst/>
          </a:prstGeom>
        </p:spPr>
      </p:pic>
    </p:spTree>
    <p:extLst>
      <p:ext uri="{BB962C8B-B14F-4D97-AF65-F5344CB8AC3E}">
        <p14:creationId xmlns:p14="http://schemas.microsoft.com/office/powerpoint/2010/main" val="3010182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89" y="0"/>
            <a:ext cx="12320789" cy="6994477"/>
          </a:xfrm>
        </p:spPr>
      </p:pic>
    </p:spTree>
    <p:extLst>
      <p:ext uri="{BB962C8B-B14F-4D97-AF65-F5344CB8AC3E}">
        <p14:creationId xmlns:p14="http://schemas.microsoft.com/office/powerpoint/2010/main" val="39323417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1" cy="7191759"/>
          </a:xfrm>
        </p:spPr>
      </p:pic>
    </p:spTree>
    <p:extLst>
      <p:ext uri="{BB962C8B-B14F-4D97-AF65-F5344CB8AC3E}">
        <p14:creationId xmlns:p14="http://schemas.microsoft.com/office/powerpoint/2010/main" val="39020628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644" y="-1"/>
            <a:ext cx="12311644" cy="6858001"/>
          </a:xfrm>
        </p:spPr>
      </p:pic>
    </p:spTree>
    <p:extLst>
      <p:ext uri="{BB962C8B-B14F-4D97-AF65-F5344CB8AC3E}">
        <p14:creationId xmlns:p14="http://schemas.microsoft.com/office/powerpoint/2010/main" val="27911091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SURGICAL TECHNIQUES</a:t>
            </a:r>
            <a:endParaRPr lang="en-IN" dirty="0"/>
          </a:p>
        </p:txBody>
      </p:sp>
      <p:sp>
        <p:nvSpPr>
          <p:cNvPr id="3" name="Content Placeholder 2"/>
          <p:cNvSpPr>
            <a:spLocks noGrp="1"/>
          </p:cNvSpPr>
          <p:nvPr>
            <p:ph idx="1"/>
          </p:nvPr>
        </p:nvSpPr>
        <p:spPr/>
        <p:txBody>
          <a:bodyPr/>
          <a:lstStyle/>
          <a:p>
            <a:r>
              <a:rPr lang="en-IN" dirty="0" smtClean="0"/>
              <a:t>A. Biventricular repair (Knott Craig approach)</a:t>
            </a:r>
          </a:p>
          <a:p>
            <a:r>
              <a:rPr lang="en-IN" dirty="0" smtClean="0"/>
              <a:t>B. Single ventricle pathway with right ventricular exclusion (</a:t>
            </a:r>
            <a:r>
              <a:rPr lang="en-IN" dirty="0" err="1" smtClean="0"/>
              <a:t>starnes</a:t>
            </a:r>
            <a:r>
              <a:rPr lang="en-IN" dirty="0" smtClean="0"/>
              <a:t> approach)</a:t>
            </a:r>
          </a:p>
          <a:p>
            <a:r>
              <a:rPr lang="en-IN" dirty="0" smtClean="0"/>
              <a:t>C. Cardiac transplant</a:t>
            </a:r>
            <a:endParaRPr lang="en-IN" dirty="0"/>
          </a:p>
        </p:txBody>
      </p:sp>
    </p:spTree>
    <p:extLst>
      <p:ext uri="{BB962C8B-B14F-4D97-AF65-F5344CB8AC3E}">
        <p14:creationId xmlns:p14="http://schemas.microsoft.com/office/powerpoint/2010/main" val="23035559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Biventricular repair (Knott Craig approach)</a:t>
            </a:r>
            <a:br>
              <a:rPr lang="en-IN" dirty="0"/>
            </a:br>
            <a:endParaRPr lang="en-IN" dirty="0"/>
          </a:p>
        </p:txBody>
      </p:sp>
      <p:sp>
        <p:nvSpPr>
          <p:cNvPr id="3" name="Content Placeholder 2"/>
          <p:cNvSpPr>
            <a:spLocks noGrp="1"/>
          </p:cNvSpPr>
          <p:nvPr>
            <p:ph idx="1"/>
          </p:nvPr>
        </p:nvSpPr>
        <p:spPr/>
        <p:txBody>
          <a:bodyPr/>
          <a:lstStyle/>
          <a:p>
            <a:r>
              <a:rPr lang="en-IN" dirty="0" smtClean="0">
                <a:solidFill>
                  <a:schemeClr val="accent1"/>
                </a:solidFill>
              </a:rPr>
              <a:t>TV is repaired and the atrial septum is partially closed </a:t>
            </a:r>
          </a:p>
          <a:p>
            <a:r>
              <a:rPr lang="en-IN" dirty="0" smtClean="0"/>
              <a:t>Repair typically a </a:t>
            </a:r>
            <a:r>
              <a:rPr lang="en-IN" dirty="0" smtClean="0">
                <a:solidFill>
                  <a:schemeClr val="accent1"/>
                </a:solidFill>
              </a:rPr>
              <a:t>mono cusp type based on a satisfactory anterior leaflet</a:t>
            </a:r>
          </a:p>
          <a:p>
            <a:r>
              <a:rPr lang="en-IN" dirty="0" smtClean="0">
                <a:solidFill>
                  <a:schemeClr val="accent1"/>
                </a:solidFill>
              </a:rPr>
              <a:t>Right atrial reduction </a:t>
            </a:r>
            <a:r>
              <a:rPr lang="en-IN" dirty="0" smtClean="0"/>
              <a:t>done to reduce the size of the markedly enlarged heart to allow room for the lungs </a:t>
            </a:r>
          </a:p>
          <a:p>
            <a:r>
              <a:rPr lang="en-IN" dirty="0" smtClean="0"/>
              <a:t>Although early mortality is high(25%) the intermediate outcome appears to be promising</a:t>
            </a:r>
          </a:p>
          <a:p>
            <a:r>
              <a:rPr lang="en-IN" dirty="0" smtClean="0"/>
              <a:t>Survival to hospital discharge was 74%</a:t>
            </a:r>
          </a:p>
          <a:p>
            <a:endParaRPr lang="en-IN" dirty="0"/>
          </a:p>
        </p:txBody>
      </p:sp>
    </p:spTree>
    <p:extLst>
      <p:ext uri="{BB962C8B-B14F-4D97-AF65-F5344CB8AC3E}">
        <p14:creationId xmlns:p14="http://schemas.microsoft.com/office/powerpoint/2010/main" val="2093726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PATHOLOGY </a:t>
            </a:r>
            <a:endParaRPr lang="en-IN" dirty="0"/>
          </a:p>
        </p:txBody>
      </p:sp>
      <p:sp>
        <p:nvSpPr>
          <p:cNvPr id="3" name="Content Placeholder 2"/>
          <p:cNvSpPr>
            <a:spLocks noGrp="1"/>
          </p:cNvSpPr>
          <p:nvPr>
            <p:ph idx="1"/>
          </p:nvPr>
        </p:nvSpPr>
        <p:spPr/>
        <p:txBody>
          <a:bodyPr>
            <a:normAutofit/>
          </a:bodyPr>
          <a:lstStyle/>
          <a:p>
            <a:pPr marL="0" indent="0">
              <a:buNone/>
            </a:pPr>
            <a:r>
              <a:rPr lang="en-IN" dirty="0"/>
              <a:t>1. Displacement of the septal and posterior leaflets </a:t>
            </a:r>
            <a:r>
              <a:rPr lang="en-IN" dirty="0" smtClean="0"/>
              <a:t>towards apex </a:t>
            </a:r>
            <a:r>
              <a:rPr lang="en-IN" dirty="0"/>
              <a:t>of the right ventricle (RV</a:t>
            </a:r>
            <a:r>
              <a:rPr lang="en-IN" dirty="0" smtClean="0"/>
              <a:t>)</a:t>
            </a:r>
            <a:endParaRPr lang="en-IN" dirty="0"/>
          </a:p>
          <a:p>
            <a:pPr marL="0" indent="0">
              <a:buNone/>
            </a:pPr>
            <a:r>
              <a:rPr lang="en-IN" dirty="0"/>
              <a:t>2. </a:t>
            </a:r>
            <a:r>
              <a:rPr lang="en-IN" dirty="0">
                <a:solidFill>
                  <a:schemeClr val="accent1"/>
                </a:solidFill>
              </a:rPr>
              <a:t>Anterior leaflet </a:t>
            </a:r>
            <a:r>
              <a:rPr lang="en-IN" dirty="0"/>
              <a:t>is usually attached at the annular </a:t>
            </a:r>
            <a:r>
              <a:rPr lang="en-IN" dirty="0" smtClean="0"/>
              <a:t>level and </a:t>
            </a:r>
            <a:r>
              <a:rPr lang="en-IN" dirty="0"/>
              <a:t>is large and sail-like with multiple attachments </a:t>
            </a:r>
            <a:r>
              <a:rPr lang="en-IN" dirty="0" smtClean="0"/>
              <a:t>to ventricular wall :fenestrated</a:t>
            </a:r>
            <a:endParaRPr lang="en-IN" dirty="0"/>
          </a:p>
          <a:p>
            <a:pPr marL="0" indent="0">
              <a:buNone/>
            </a:pPr>
            <a:r>
              <a:rPr lang="en-IN" dirty="0"/>
              <a:t>3. </a:t>
            </a:r>
            <a:r>
              <a:rPr lang="en-IN" dirty="0" smtClean="0"/>
              <a:t>‘</a:t>
            </a:r>
            <a:r>
              <a:rPr lang="en-IN" dirty="0" err="1">
                <a:solidFill>
                  <a:schemeClr val="accent1"/>
                </a:solidFill>
              </a:rPr>
              <a:t>atrialized</a:t>
            </a:r>
            <a:r>
              <a:rPr lang="en-IN" dirty="0">
                <a:solidFill>
                  <a:schemeClr val="accent1"/>
                </a:solidFill>
              </a:rPr>
              <a:t> RV</a:t>
            </a:r>
            <a:r>
              <a:rPr lang="en-IN" dirty="0"/>
              <a:t>’ </a:t>
            </a:r>
            <a:r>
              <a:rPr lang="en-IN" dirty="0" smtClean="0"/>
              <a:t>- thin </a:t>
            </a:r>
            <a:r>
              <a:rPr lang="en-IN" dirty="0"/>
              <a:t>and </a:t>
            </a:r>
            <a:r>
              <a:rPr lang="en-IN" dirty="0" smtClean="0"/>
              <a:t>dysplastic</a:t>
            </a:r>
            <a:endParaRPr lang="en-IN" dirty="0"/>
          </a:p>
          <a:p>
            <a:pPr marL="0" indent="0">
              <a:buNone/>
            </a:pPr>
            <a:r>
              <a:rPr lang="en-IN" dirty="0"/>
              <a:t>4. </a:t>
            </a:r>
            <a:r>
              <a:rPr lang="en-IN" dirty="0" smtClean="0"/>
              <a:t>‘</a:t>
            </a:r>
            <a:r>
              <a:rPr lang="en-IN" dirty="0">
                <a:solidFill>
                  <a:schemeClr val="accent1"/>
                </a:solidFill>
              </a:rPr>
              <a:t>functional RV</a:t>
            </a:r>
            <a:r>
              <a:rPr lang="en-IN" dirty="0"/>
              <a:t>’ </a:t>
            </a:r>
            <a:r>
              <a:rPr lang="en-IN" dirty="0" smtClean="0"/>
              <a:t>- smaller</a:t>
            </a:r>
            <a:r>
              <a:rPr lang="en-IN" dirty="0"/>
              <a:t>, lacks </a:t>
            </a:r>
            <a:r>
              <a:rPr lang="en-IN" dirty="0" smtClean="0"/>
              <a:t>inlet portion </a:t>
            </a:r>
            <a:r>
              <a:rPr lang="en-IN" dirty="0"/>
              <a:t>and has a small trabecular </a:t>
            </a:r>
            <a:r>
              <a:rPr lang="en-IN" dirty="0" smtClean="0"/>
              <a:t>portion</a:t>
            </a:r>
            <a:endParaRPr lang="en-IN" dirty="0"/>
          </a:p>
          <a:p>
            <a:pPr marL="0" indent="0">
              <a:buNone/>
            </a:pPr>
            <a:r>
              <a:rPr lang="en-IN" dirty="0"/>
              <a:t>5. </a:t>
            </a:r>
            <a:r>
              <a:rPr lang="en-IN" dirty="0" err="1"/>
              <a:t>Infundibular</a:t>
            </a:r>
            <a:r>
              <a:rPr lang="en-IN" dirty="0"/>
              <a:t> portion of RV is sometimes obstructed </a:t>
            </a:r>
            <a:r>
              <a:rPr lang="en-IN" dirty="0" smtClean="0"/>
              <a:t>by redundant </a:t>
            </a:r>
            <a:r>
              <a:rPr lang="en-IN" dirty="0"/>
              <a:t>anterior leaflet or its </a:t>
            </a:r>
            <a:r>
              <a:rPr lang="en-IN" dirty="0" err="1"/>
              <a:t>chordal</a:t>
            </a:r>
            <a:r>
              <a:rPr lang="en-IN" dirty="0"/>
              <a:t> </a:t>
            </a:r>
            <a:r>
              <a:rPr lang="en-IN" dirty="0" smtClean="0"/>
              <a:t>attachments</a:t>
            </a:r>
            <a:endParaRPr lang="en-IN" dirty="0"/>
          </a:p>
        </p:txBody>
      </p:sp>
    </p:spTree>
    <p:extLst>
      <p:ext uri="{BB962C8B-B14F-4D97-AF65-F5344CB8AC3E}">
        <p14:creationId xmlns:p14="http://schemas.microsoft.com/office/powerpoint/2010/main" val="9082161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331" y="264781"/>
            <a:ext cx="9964376" cy="6579398"/>
          </a:xfrm>
        </p:spPr>
      </p:pic>
    </p:spTree>
    <p:extLst>
      <p:ext uri="{BB962C8B-B14F-4D97-AF65-F5344CB8AC3E}">
        <p14:creationId xmlns:p14="http://schemas.microsoft.com/office/powerpoint/2010/main" val="5888944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Single ventricle pathway with right ventricular exclusion (</a:t>
            </a:r>
            <a:r>
              <a:rPr lang="en-IN" dirty="0" err="1"/>
              <a:t>starnes</a:t>
            </a:r>
            <a:r>
              <a:rPr lang="en-IN" dirty="0"/>
              <a:t> approach)</a:t>
            </a:r>
            <a:br>
              <a:rPr lang="en-IN" dirty="0"/>
            </a:br>
            <a:endParaRPr lang="en-IN" dirty="0"/>
          </a:p>
        </p:txBody>
      </p:sp>
      <p:sp>
        <p:nvSpPr>
          <p:cNvPr id="3" name="Content Placeholder 2"/>
          <p:cNvSpPr>
            <a:spLocks noGrp="1"/>
          </p:cNvSpPr>
          <p:nvPr>
            <p:ph idx="1"/>
          </p:nvPr>
        </p:nvSpPr>
        <p:spPr>
          <a:xfrm>
            <a:off x="646112" y="2530589"/>
            <a:ext cx="7542546" cy="4195481"/>
          </a:xfrm>
        </p:spPr>
        <p:txBody>
          <a:bodyPr>
            <a:normAutofit/>
          </a:bodyPr>
          <a:lstStyle/>
          <a:p>
            <a:pPr marL="0" indent="0">
              <a:buNone/>
            </a:pPr>
            <a:r>
              <a:rPr lang="en-IN" dirty="0" smtClean="0"/>
              <a:t>Performed in anatomic RVOT obstruction</a:t>
            </a:r>
          </a:p>
          <a:p>
            <a:pPr marL="0" indent="0">
              <a:buNone/>
            </a:pPr>
            <a:r>
              <a:rPr lang="en-IN" dirty="0" smtClean="0">
                <a:solidFill>
                  <a:schemeClr val="accent1"/>
                </a:solidFill>
              </a:rPr>
              <a:t>Objectives</a:t>
            </a:r>
            <a:r>
              <a:rPr lang="en-IN" dirty="0" smtClean="0"/>
              <a:t> : </a:t>
            </a:r>
            <a:r>
              <a:rPr lang="en-IN" dirty="0"/>
              <a:t>exclude right ventricle and establish a reliable </a:t>
            </a:r>
            <a:r>
              <a:rPr lang="en-IN" dirty="0" smtClean="0"/>
              <a:t>source of </a:t>
            </a:r>
            <a:r>
              <a:rPr lang="en-IN" dirty="0"/>
              <a:t>pulmonary blood </a:t>
            </a:r>
            <a:r>
              <a:rPr lang="en-IN" dirty="0" smtClean="0"/>
              <a:t>flow</a:t>
            </a:r>
          </a:p>
          <a:p>
            <a:pPr marL="0" indent="0">
              <a:buNone/>
            </a:pPr>
            <a:endParaRPr lang="en-IN" dirty="0"/>
          </a:p>
          <a:p>
            <a:r>
              <a:rPr lang="en-IN" dirty="0"/>
              <a:t>closing the tricuspid annular orifice using a </a:t>
            </a:r>
            <a:r>
              <a:rPr lang="en-IN" dirty="0" smtClean="0"/>
              <a:t>pericardial patch</a:t>
            </a:r>
            <a:r>
              <a:rPr lang="en-IN" dirty="0"/>
              <a:t>, removing the entire septum </a:t>
            </a:r>
            <a:r>
              <a:rPr lang="en-IN" dirty="0" err="1"/>
              <a:t>primum</a:t>
            </a:r>
            <a:r>
              <a:rPr lang="en-IN" dirty="0"/>
              <a:t> and placing </a:t>
            </a:r>
            <a:r>
              <a:rPr lang="en-IN" dirty="0" smtClean="0"/>
              <a:t>either a </a:t>
            </a:r>
            <a:r>
              <a:rPr lang="en-IN" dirty="0"/>
              <a:t>central </a:t>
            </a:r>
            <a:r>
              <a:rPr lang="en-IN" dirty="0" err="1"/>
              <a:t>aorto</a:t>
            </a:r>
            <a:r>
              <a:rPr lang="en-IN" dirty="0"/>
              <a:t>-pulmonary shunt </a:t>
            </a:r>
            <a:r>
              <a:rPr lang="en-IN" dirty="0" smtClean="0"/>
              <a:t>or </a:t>
            </a:r>
            <a:r>
              <a:rPr lang="en-IN" dirty="0"/>
              <a:t>Blalock-</a:t>
            </a:r>
            <a:r>
              <a:rPr lang="en-IN" dirty="0" err="1"/>
              <a:t>Taussig</a:t>
            </a:r>
            <a:r>
              <a:rPr lang="en-IN" dirty="0"/>
              <a:t> shunt </a:t>
            </a:r>
            <a:r>
              <a:rPr lang="en-IN" dirty="0" smtClean="0"/>
              <a:t>from </a:t>
            </a:r>
            <a:r>
              <a:rPr lang="en-IN" dirty="0"/>
              <a:t>innominate artery to right or left pulmonary </a:t>
            </a:r>
            <a:r>
              <a:rPr lang="en-IN" dirty="0" smtClean="0"/>
              <a:t>artery</a:t>
            </a:r>
            <a:endParaRPr lang="en-IN" dirty="0"/>
          </a:p>
          <a:p>
            <a:r>
              <a:rPr lang="en-IN" dirty="0"/>
              <a:t>These neonates will subsequently need bidirectional </a:t>
            </a:r>
            <a:r>
              <a:rPr lang="en-IN" dirty="0" smtClean="0"/>
              <a:t>Glenn procedure </a:t>
            </a:r>
            <a:r>
              <a:rPr lang="en-IN" dirty="0"/>
              <a:t>and eventually </a:t>
            </a:r>
            <a:r>
              <a:rPr lang="en-IN" dirty="0" err="1"/>
              <a:t>Fontan</a:t>
            </a:r>
            <a:r>
              <a:rPr lang="en-IN" dirty="0"/>
              <a:t> </a:t>
            </a:r>
            <a:r>
              <a:rPr lang="en-IN" dirty="0" smtClean="0"/>
              <a:t>operation</a:t>
            </a:r>
            <a:endParaRPr lang="en-IN" dirty="0"/>
          </a:p>
        </p:txBody>
      </p:sp>
      <p:pic>
        <p:nvPicPr>
          <p:cNvPr id="4" name="Picture 3"/>
          <p:cNvPicPr>
            <a:picLocks noChangeAspect="1"/>
          </p:cNvPicPr>
          <p:nvPr/>
        </p:nvPicPr>
        <p:blipFill>
          <a:blip r:embed="rId2"/>
          <a:stretch>
            <a:fillRect/>
          </a:stretch>
        </p:blipFill>
        <p:spPr>
          <a:xfrm>
            <a:off x="6084269" y="648234"/>
            <a:ext cx="6107731" cy="6064188"/>
          </a:xfrm>
          <a:prstGeom prst="rect">
            <a:avLst/>
          </a:prstGeom>
        </p:spPr>
      </p:pic>
    </p:spTree>
    <p:extLst>
      <p:ext uri="{BB962C8B-B14F-4D97-AF65-F5344CB8AC3E}">
        <p14:creationId xmlns:p14="http://schemas.microsoft.com/office/powerpoint/2010/main" val="348357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Modified Starnes repair(total ventricular exclusion)</a:t>
            </a:r>
            <a:endParaRPr lang="en-IN" dirty="0"/>
          </a:p>
        </p:txBody>
      </p:sp>
      <p:sp>
        <p:nvSpPr>
          <p:cNvPr id="3" name="Content Placeholder 2"/>
          <p:cNvSpPr>
            <a:spLocks noGrp="1"/>
          </p:cNvSpPr>
          <p:nvPr>
            <p:ph idx="1"/>
          </p:nvPr>
        </p:nvSpPr>
        <p:spPr/>
        <p:txBody>
          <a:bodyPr/>
          <a:lstStyle/>
          <a:p>
            <a:r>
              <a:rPr lang="en-IN" dirty="0" smtClean="0"/>
              <a:t>Sano et al. approach: total RV exclusion in which </a:t>
            </a:r>
            <a:r>
              <a:rPr lang="en-IN" dirty="0" smtClean="0">
                <a:solidFill>
                  <a:schemeClr val="accent1"/>
                </a:solidFill>
              </a:rPr>
              <a:t>free wall of RV resected and closed </a:t>
            </a:r>
            <a:r>
              <a:rPr lang="en-IN" dirty="0" smtClean="0"/>
              <a:t>primarily or with a poly </a:t>
            </a:r>
            <a:r>
              <a:rPr lang="en-IN" dirty="0" err="1" smtClean="0"/>
              <a:t>tetrafluoroethylene</a:t>
            </a:r>
            <a:r>
              <a:rPr lang="en-IN" dirty="0" smtClean="0"/>
              <a:t> patch </a:t>
            </a:r>
          </a:p>
          <a:p>
            <a:endParaRPr lang="en-IN" dirty="0"/>
          </a:p>
          <a:p>
            <a:r>
              <a:rPr lang="en-IN" dirty="0" smtClean="0"/>
              <a:t>This simulates a large right ventricular plication which may improve filling and </a:t>
            </a:r>
            <a:r>
              <a:rPr lang="en-IN" dirty="0" smtClean="0">
                <a:solidFill>
                  <a:schemeClr val="accent1"/>
                </a:solidFill>
              </a:rPr>
              <a:t>provide adequate decompression to the lungs and LV</a:t>
            </a:r>
            <a:endParaRPr lang="en-IN" dirty="0">
              <a:solidFill>
                <a:schemeClr val="accent1"/>
              </a:solidFill>
            </a:endParaRPr>
          </a:p>
        </p:txBody>
      </p:sp>
    </p:spTree>
    <p:extLst>
      <p:ext uri="{BB962C8B-B14F-4D97-AF65-F5344CB8AC3E}">
        <p14:creationId xmlns:p14="http://schemas.microsoft.com/office/powerpoint/2010/main" val="16241518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558" y="141952"/>
            <a:ext cx="10100854" cy="6640878"/>
          </a:xfrm>
        </p:spPr>
      </p:pic>
    </p:spTree>
    <p:extLst>
      <p:ext uri="{BB962C8B-B14F-4D97-AF65-F5344CB8AC3E}">
        <p14:creationId xmlns:p14="http://schemas.microsoft.com/office/powerpoint/2010/main" val="9643030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Cardiac transplantation</a:t>
            </a:r>
            <a:endParaRPr lang="en-IN" dirty="0"/>
          </a:p>
        </p:txBody>
      </p:sp>
      <p:sp>
        <p:nvSpPr>
          <p:cNvPr id="3" name="Content Placeholder 2"/>
          <p:cNvSpPr>
            <a:spLocks noGrp="1"/>
          </p:cNvSpPr>
          <p:nvPr>
            <p:ph idx="1"/>
          </p:nvPr>
        </p:nvSpPr>
        <p:spPr/>
        <p:txBody>
          <a:bodyPr/>
          <a:lstStyle/>
          <a:p>
            <a:r>
              <a:rPr lang="en-IN" dirty="0" smtClean="0"/>
              <a:t>With the improved results of the biventricular and single ventricular approaches ,transplantation rarely is performed in the current era</a:t>
            </a:r>
          </a:p>
          <a:p>
            <a:r>
              <a:rPr lang="en-IN" dirty="0" smtClean="0"/>
              <a:t>Cardiac transplantation remains an option in the most severe forms of </a:t>
            </a:r>
            <a:r>
              <a:rPr lang="en-IN" dirty="0" err="1" smtClean="0"/>
              <a:t>ebsteins</a:t>
            </a:r>
            <a:r>
              <a:rPr lang="en-IN" dirty="0" smtClean="0"/>
              <a:t> anomaly particularly when there is significant left ventricular dysfunction</a:t>
            </a:r>
            <a:endParaRPr lang="en-IN" dirty="0"/>
          </a:p>
        </p:txBody>
      </p:sp>
    </p:spTree>
    <p:extLst>
      <p:ext uri="{BB962C8B-B14F-4D97-AF65-F5344CB8AC3E}">
        <p14:creationId xmlns:p14="http://schemas.microsoft.com/office/powerpoint/2010/main" val="40804525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451" y="2750128"/>
            <a:ext cx="9404723" cy="1400530"/>
          </a:xfrm>
        </p:spPr>
        <p:txBody>
          <a:bodyPr/>
          <a:lstStyle/>
          <a:p>
            <a:r>
              <a:rPr lang="en-IN" dirty="0" err="1" smtClean="0"/>
              <a:t>Childen</a:t>
            </a:r>
            <a:r>
              <a:rPr lang="en-IN" dirty="0" smtClean="0"/>
              <a:t> and adults</a:t>
            </a:r>
            <a:endParaRPr lang="en-IN" dirty="0"/>
          </a:p>
        </p:txBody>
      </p:sp>
      <p:sp>
        <p:nvSpPr>
          <p:cNvPr id="4" name="Content Placeholder 3"/>
          <p:cNvSpPr>
            <a:spLocks noGrp="1"/>
          </p:cNvSpPr>
          <p:nvPr>
            <p:ph idx="1"/>
          </p:nvPr>
        </p:nvSpPr>
        <p:spPr/>
        <p:txBody>
          <a:bodyPr/>
          <a:lstStyle/>
          <a:p>
            <a:endParaRPr lang="en-IN"/>
          </a:p>
        </p:txBody>
      </p:sp>
    </p:spTree>
    <p:extLst>
      <p:ext uri="{BB962C8B-B14F-4D97-AF65-F5344CB8AC3E}">
        <p14:creationId xmlns:p14="http://schemas.microsoft.com/office/powerpoint/2010/main" val="34579197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Indication for surgery</a:t>
            </a:r>
            <a:endParaRPr lang="en-IN" dirty="0"/>
          </a:p>
        </p:txBody>
      </p:sp>
      <p:sp>
        <p:nvSpPr>
          <p:cNvPr id="3" name="Content Placeholder 2"/>
          <p:cNvSpPr>
            <a:spLocks noGrp="1"/>
          </p:cNvSpPr>
          <p:nvPr>
            <p:ph idx="1"/>
          </p:nvPr>
        </p:nvSpPr>
        <p:spPr/>
        <p:txBody>
          <a:bodyPr>
            <a:normAutofit/>
          </a:bodyPr>
          <a:lstStyle/>
          <a:p>
            <a:r>
              <a:rPr lang="en-IN" dirty="0"/>
              <a:t>Decreased exercise tolerance</a:t>
            </a:r>
          </a:p>
          <a:p>
            <a:r>
              <a:rPr lang="en-IN" dirty="0"/>
              <a:t>Cyanosis (80% or less; </a:t>
            </a:r>
            <a:r>
              <a:rPr lang="en-IN" dirty="0" err="1"/>
              <a:t>Hemoglobin</a:t>
            </a:r>
            <a:r>
              <a:rPr lang="en-IN" dirty="0"/>
              <a:t> 16 </a:t>
            </a:r>
            <a:r>
              <a:rPr lang="en-IN" dirty="0" err="1"/>
              <a:t>gm</a:t>
            </a:r>
            <a:r>
              <a:rPr lang="en-IN" dirty="0"/>
              <a:t>% </a:t>
            </a:r>
            <a:r>
              <a:rPr lang="en-IN" dirty="0" smtClean="0"/>
              <a:t>or more)</a:t>
            </a:r>
          </a:p>
          <a:p>
            <a:r>
              <a:rPr lang="en-IN" dirty="0" smtClean="0"/>
              <a:t>Paradoxical embolization</a:t>
            </a:r>
            <a:endParaRPr lang="en-IN" dirty="0"/>
          </a:p>
          <a:p>
            <a:r>
              <a:rPr lang="en-IN" dirty="0"/>
              <a:t>Progressive right ventricular dilatation (Cardiothoracic ratio &gt;60%)</a:t>
            </a:r>
          </a:p>
          <a:p>
            <a:r>
              <a:rPr lang="en-IN" dirty="0"/>
              <a:t>Prior to significant right ventricular dysfunction</a:t>
            </a:r>
          </a:p>
          <a:p>
            <a:r>
              <a:rPr lang="en-IN" dirty="0"/>
              <a:t>Onset or progression of atrial </a:t>
            </a:r>
            <a:r>
              <a:rPr lang="en-IN" dirty="0" smtClean="0"/>
              <a:t>arrhythmias</a:t>
            </a:r>
            <a:endParaRPr lang="en-IN" dirty="0"/>
          </a:p>
          <a:p>
            <a:r>
              <a:rPr lang="en-IN" dirty="0"/>
              <a:t>Prior to left ventricular </a:t>
            </a:r>
            <a:r>
              <a:rPr lang="en-IN" dirty="0" smtClean="0"/>
              <a:t>dysfunction , NYHA class III or IV or significant symptoms</a:t>
            </a:r>
            <a:endParaRPr lang="en-IN" dirty="0"/>
          </a:p>
        </p:txBody>
      </p:sp>
    </p:spTree>
    <p:extLst>
      <p:ext uri="{BB962C8B-B14F-4D97-AF65-F5344CB8AC3E}">
        <p14:creationId xmlns:p14="http://schemas.microsoft.com/office/powerpoint/2010/main" val="26101227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PRINCIPLES OF SURGERY FOR </a:t>
            </a:r>
            <a:r>
              <a:rPr lang="en-IN" dirty="0" err="1" smtClean="0"/>
              <a:t>Ebsteins</a:t>
            </a:r>
            <a:r>
              <a:rPr lang="en-IN" dirty="0" smtClean="0"/>
              <a:t> anomaly </a:t>
            </a:r>
            <a:endParaRPr lang="en-IN" dirty="0"/>
          </a:p>
        </p:txBody>
      </p:sp>
      <p:sp>
        <p:nvSpPr>
          <p:cNvPr id="3" name="Content Placeholder 2"/>
          <p:cNvSpPr>
            <a:spLocks noGrp="1"/>
          </p:cNvSpPr>
          <p:nvPr>
            <p:ph idx="1"/>
          </p:nvPr>
        </p:nvSpPr>
        <p:spPr/>
        <p:txBody>
          <a:bodyPr/>
          <a:lstStyle/>
          <a:p>
            <a:pPr marL="457200" indent="-457200">
              <a:buAutoNum type="alphaLcPeriod"/>
            </a:pPr>
            <a:r>
              <a:rPr lang="en-IN" dirty="0" smtClean="0"/>
              <a:t>Closure of any intra cardiac communications</a:t>
            </a:r>
          </a:p>
          <a:p>
            <a:pPr marL="457200" indent="-457200">
              <a:buAutoNum type="alphaLcPeriod"/>
            </a:pPr>
            <a:r>
              <a:rPr lang="en-IN" dirty="0" smtClean="0"/>
              <a:t>TV repair or replacement</a:t>
            </a:r>
          </a:p>
          <a:p>
            <a:pPr marL="457200" indent="-457200">
              <a:buAutoNum type="alphaLcPeriod"/>
            </a:pPr>
            <a:r>
              <a:rPr lang="en-IN" dirty="0" smtClean="0"/>
              <a:t>Ablation of arrhythmias</a:t>
            </a:r>
          </a:p>
          <a:p>
            <a:pPr marL="457200" indent="-457200">
              <a:buAutoNum type="alphaLcPeriod"/>
            </a:pPr>
            <a:r>
              <a:rPr lang="en-IN" dirty="0" smtClean="0"/>
              <a:t>Selective plication of the </a:t>
            </a:r>
            <a:r>
              <a:rPr lang="en-IN" dirty="0" err="1" smtClean="0"/>
              <a:t>atrialized</a:t>
            </a:r>
            <a:r>
              <a:rPr lang="en-IN" dirty="0" smtClean="0"/>
              <a:t> RV from apex to base</a:t>
            </a:r>
          </a:p>
          <a:p>
            <a:pPr marL="457200" indent="-457200">
              <a:buAutoNum type="alphaLcPeriod"/>
            </a:pPr>
            <a:r>
              <a:rPr lang="en-IN" dirty="0" smtClean="0"/>
              <a:t>Reduction right </a:t>
            </a:r>
            <a:r>
              <a:rPr lang="en-IN" dirty="0" err="1" smtClean="0"/>
              <a:t>atrioplasty</a:t>
            </a:r>
            <a:endParaRPr lang="en-IN" dirty="0" smtClean="0"/>
          </a:p>
          <a:p>
            <a:pPr marL="457200" indent="-457200">
              <a:buAutoNum type="alphaLcPeriod"/>
            </a:pPr>
            <a:r>
              <a:rPr lang="en-IN" dirty="0" smtClean="0"/>
              <a:t>Repair of associated defects(</a:t>
            </a:r>
            <a:r>
              <a:rPr lang="en-IN" dirty="0" err="1" smtClean="0"/>
              <a:t>eg</a:t>
            </a:r>
            <a:r>
              <a:rPr lang="en-IN" dirty="0" smtClean="0"/>
              <a:t>. VSD closure)</a:t>
            </a:r>
            <a:endParaRPr lang="en-IN" dirty="0"/>
          </a:p>
        </p:txBody>
      </p:sp>
    </p:spTree>
    <p:extLst>
      <p:ext uri="{BB962C8B-B14F-4D97-AF65-F5344CB8AC3E}">
        <p14:creationId xmlns:p14="http://schemas.microsoft.com/office/powerpoint/2010/main" val="39813012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Repair </a:t>
            </a:r>
            <a:r>
              <a:rPr lang="en-IN" b="1" dirty="0" smtClean="0"/>
              <a:t>of </a:t>
            </a:r>
            <a:r>
              <a:rPr lang="en-IN" b="1" dirty="0"/>
              <a:t>tricuspid valve</a:t>
            </a:r>
            <a:endParaRPr lang="en-IN" dirty="0"/>
          </a:p>
        </p:txBody>
      </p:sp>
      <p:sp>
        <p:nvSpPr>
          <p:cNvPr id="3" name="Content Placeholder 2"/>
          <p:cNvSpPr>
            <a:spLocks noGrp="1"/>
          </p:cNvSpPr>
          <p:nvPr>
            <p:ph idx="1"/>
          </p:nvPr>
        </p:nvSpPr>
        <p:spPr/>
        <p:txBody>
          <a:bodyPr/>
          <a:lstStyle/>
          <a:p>
            <a:pPr marL="0" indent="0">
              <a:buNone/>
            </a:pPr>
            <a:r>
              <a:rPr lang="en-IN" dirty="0" smtClean="0"/>
              <a:t>The goals of operation is:</a:t>
            </a:r>
          </a:p>
          <a:p>
            <a:r>
              <a:rPr lang="en-IN" dirty="0" smtClean="0"/>
              <a:t>To obtain a competent TV</a:t>
            </a:r>
          </a:p>
          <a:p>
            <a:r>
              <a:rPr lang="en-IN" dirty="0" smtClean="0"/>
              <a:t>Preserve right ventricular contractility</a:t>
            </a:r>
          </a:p>
          <a:p>
            <a:r>
              <a:rPr lang="en-IN" dirty="0" smtClean="0"/>
              <a:t>Decrease the risk of late rhythm disturbances</a:t>
            </a:r>
            <a:endParaRPr lang="en-IN" dirty="0"/>
          </a:p>
        </p:txBody>
      </p:sp>
    </p:spTree>
    <p:extLst>
      <p:ext uri="{BB962C8B-B14F-4D97-AF65-F5344CB8AC3E}">
        <p14:creationId xmlns:p14="http://schemas.microsoft.com/office/powerpoint/2010/main" val="3259735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DANIELSONS REPAIR</a:t>
            </a:r>
            <a:endParaRPr lang="en-IN" dirty="0"/>
          </a:p>
        </p:txBody>
      </p:sp>
      <p:sp>
        <p:nvSpPr>
          <p:cNvPr id="3" name="Content Placeholder 2"/>
          <p:cNvSpPr>
            <a:spLocks noGrp="1"/>
          </p:cNvSpPr>
          <p:nvPr>
            <p:ph idx="1"/>
          </p:nvPr>
        </p:nvSpPr>
        <p:spPr/>
        <p:txBody>
          <a:bodyPr/>
          <a:lstStyle/>
          <a:p>
            <a:r>
              <a:rPr lang="en-IN" dirty="0" smtClean="0">
                <a:solidFill>
                  <a:schemeClr val="accent1"/>
                </a:solidFill>
              </a:rPr>
              <a:t>Creation of a </a:t>
            </a:r>
            <a:r>
              <a:rPr lang="en-IN" dirty="0" err="1" smtClean="0">
                <a:solidFill>
                  <a:schemeClr val="accent1"/>
                </a:solidFill>
              </a:rPr>
              <a:t>monocusp</a:t>
            </a:r>
            <a:r>
              <a:rPr lang="en-IN" dirty="0" smtClean="0">
                <a:solidFill>
                  <a:schemeClr val="accent1"/>
                </a:solidFill>
              </a:rPr>
              <a:t> valve using the anterior leaflet</a:t>
            </a:r>
          </a:p>
          <a:p>
            <a:pPr marL="0" indent="0">
              <a:buNone/>
            </a:pPr>
            <a:r>
              <a:rPr lang="en-IN" dirty="0" smtClean="0"/>
              <a:t>This consisted of –</a:t>
            </a:r>
          </a:p>
          <a:p>
            <a:r>
              <a:rPr lang="en-IN" dirty="0" smtClean="0"/>
              <a:t>Plication of the free wall of the </a:t>
            </a:r>
            <a:r>
              <a:rPr lang="en-IN" dirty="0" err="1" smtClean="0"/>
              <a:t>atrialized</a:t>
            </a:r>
            <a:r>
              <a:rPr lang="en-IN" dirty="0" smtClean="0"/>
              <a:t> RV</a:t>
            </a:r>
          </a:p>
          <a:p>
            <a:r>
              <a:rPr lang="en-IN" dirty="0" smtClean="0"/>
              <a:t>Posterior tricuspid </a:t>
            </a:r>
            <a:r>
              <a:rPr lang="en-IN" dirty="0" err="1" smtClean="0"/>
              <a:t>annuloplasty</a:t>
            </a:r>
            <a:endParaRPr lang="en-IN" dirty="0" smtClean="0"/>
          </a:p>
          <a:p>
            <a:r>
              <a:rPr lang="en-IN" dirty="0" smtClean="0"/>
              <a:t>Right reduction </a:t>
            </a:r>
            <a:r>
              <a:rPr lang="en-IN" dirty="0" err="1" smtClean="0"/>
              <a:t>atrioplasty</a:t>
            </a:r>
            <a:endParaRPr lang="en-IN" dirty="0"/>
          </a:p>
        </p:txBody>
      </p:sp>
    </p:spTree>
    <p:extLst>
      <p:ext uri="{BB962C8B-B14F-4D97-AF65-F5344CB8AC3E}">
        <p14:creationId xmlns:p14="http://schemas.microsoft.com/office/powerpoint/2010/main" val="771981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1">
      <a:dk1>
        <a:sysClr val="windowText" lastClr="000000"/>
      </a:dk1>
      <a:lt1>
        <a:sysClr val="window" lastClr="FFFFFF"/>
      </a:lt1>
      <a:dk2>
        <a:srgbClr val="000000"/>
      </a:dk2>
      <a:lt2>
        <a:srgbClr val="F8F8F8"/>
      </a:lt2>
      <a:accent1>
        <a:srgbClr val="FFFF00"/>
      </a:accent1>
      <a:accent2>
        <a:srgbClr val="B2B2B2"/>
      </a:accent2>
      <a:accent3>
        <a:srgbClr val="969696"/>
      </a:accent3>
      <a:accent4>
        <a:srgbClr val="808080"/>
      </a:accent4>
      <a:accent5>
        <a:srgbClr val="5F5F5F"/>
      </a:accent5>
      <a:accent6>
        <a:srgbClr val="4D4D4D"/>
      </a:accent6>
      <a:hlink>
        <a:srgbClr val="FFFF00"/>
      </a:hlink>
      <a:folHlink>
        <a:srgbClr val="FFFF0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2059</TotalTime>
  <Words>4799</Words>
  <Application>Microsoft Office PowerPoint</Application>
  <PresentationFormat>Widescreen</PresentationFormat>
  <Paragraphs>548</Paragraphs>
  <Slides>134</Slides>
  <Notes>9</Notes>
  <HiddenSlides>2</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134</vt:i4>
      </vt:variant>
    </vt:vector>
  </HeadingPairs>
  <TitlesOfParts>
    <vt:vector size="140" baseType="lpstr">
      <vt:lpstr>Arial</vt:lpstr>
      <vt:lpstr>Calibri</vt:lpstr>
      <vt:lpstr>Century Gothic</vt:lpstr>
      <vt:lpstr>Wingdings</vt:lpstr>
      <vt:lpstr>Wingdings 3</vt:lpstr>
      <vt:lpstr>Ion</vt:lpstr>
      <vt:lpstr>EBSTEINS ANOMALY </vt:lpstr>
      <vt:lpstr>INTRODUCTION</vt:lpstr>
      <vt:lpstr>HISTORY</vt:lpstr>
      <vt:lpstr>PREVALANCE</vt:lpstr>
      <vt:lpstr>EMBRYOLOGY</vt:lpstr>
      <vt:lpstr>PowerPoint Presentation</vt:lpstr>
      <vt:lpstr>Anterior and apical rotation of functional orifice </vt:lpstr>
      <vt:lpstr>ANATOMY- NORMAL TV</vt:lpstr>
      <vt:lpstr>PATHOLOGY </vt:lpstr>
      <vt:lpstr>Valve Leaflets and Valve Orifice </vt:lpstr>
      <vt:lpstr>PowerPoint Presentation</vt:lpstr>
      <vt:lpstr>PowerPoint Presentation</vt:lpstr>
      <vt:lpstr>PowerPoint Presentation</vt:lpstr>
      <vt:lpstr>Conduction System</vt:lpstr>
      <vt:lpstr>PowerPoint Presentation</vt:lpstr>
      <vt:lpstr>Conduction System </vt:lpstr>
      <vt:lpstr> ASSOCIATED CARDIAC ABNORMALITIES</vt:lpstr>
      <vt:lpstr>PowerPoint Presentation</vt:lpstr>
      <vt:lpstr>PowerPoint Presentation</vt:lpstr>
      <vt:lpstr>GENETICS AND ENVIRONMENTAL</vt:lpstr>
      <vt:lpstr>PowerPoint Presentation</vt:lpstr>
      <vt:lpstr>CLASSIFICATION</vt:lpstr>
      <vt:lpstr>Echocardiographic assessment</vt:lpstr>
      <vt:lpstr>PowerPoint Presentation</vt:lpstr>
      <vt:lpstr>Carpentier classification</vt:lpstr>
      <vt:lpstr>PowerPoint Presentation</vt:lpstr>
      <vt:lpstr>Pathophysiology </vt:lpstr>
      <vt:lpstr>PowerPoint Presentation</vt:lpstr>
      <vt:lpstr>PowerPoint Presentation</vt:lpstr>
      <vt:lpstr>PVR DECREASE</vt:lpstr>
      <vt:lpstr>Clinical Presentation </vt:lpstr>
      <vt:lpstr>PowerPoint Presentation</vt:lpstr>
      <vt:lpstr>Children, Adolescents and Adults</vt:lpstr>
      <vt:lpstr>PowerPoint Presentation</vt:lpstr>
      <vt:lpstr>PowerPoint Presentation</vt:lpstr>
      <vt:lpstr>PowerPoint Presentation</vt:lpstr>
      <vt:lpstr>Arrhythmia </vt:lpstr>
      <vt:lpstr>PowerPoint Presentation</vt:lpstr>
      <vt:lpstr>SYMPTOMS</vt:lpstr>
      <vt:lpstr>PowerPoint Presentation</vt:lpstr>
      <vt:lpstr>PowerPoint Presentation</vt:lpstr>
      <vt:lpstr> Physical examination</vt:lpstr>
      <vt:lpstr>JVP</vt:lpstr>
      <vt:lpstr>PowerPoint Presentation</vt:lpstr>
      <vt:lpstr>PowerPoint Presentation</vt:lpstr>
      <vt:lpstr>PowerPoint Presentation</vt:lpstr>
      <vt:lpstr>CHEST XRAY</vt:lpstr>
      <vt:lpstr>PowerPoint Presentation</vt:lpstr>
      <vt:lpstr>ELECTROCARDIOGRAPHY</vt:lpstr>
      <vt:lpstr>PowerPoint Presentation</vt:lpstr>
      <vt:lpstr>PowerPoint Presentation</vt:lpstr>
      <vt:lpstr>PowerPoint Presentation</vt:lpstr>
      <vt:lpstr>PowerPoint Presentation</vt:lpstr>
      <vt:lpstr>ECHOCARDIOGRAPHY</vt:lpstr>
      <vt:lpstr>PowerPoint Presentation</vt:lpstr>
      <vt:lpstr>PowerPoint Presentation</vt:lpstr>
      <vt:lpstr>M mode</vt:lpstr>
      <vt:lpstr>PowerPoint Presentation</vt:lpstr>
      <vt:lpstr>PowerPoint Presentation</vt:lpstr>
      <vt:lpstr>FETAL ECHO</vt:lpstr>
      <vt:lpstr>PowerPoint Presentation</vt:lpstr>
      <vt:lpstr>Great Ormond Street Echocardiography (GOSE) score</vt:lpstr>
      <vt:lpstr>PowerPoint Presentation</vt:lpstr>
      <vt:lpstr>FETAL ECHO</vt:lpstr>
      <vt:lpstr>FETAL ECHO</vt:lpstr>
      <vt:lpstr>CT AND MRI</vt:lpstr>
      <vt:lpstr>PowerPoint Presentation</vt:lpstr>
      <vt:lpstr>PowerPoint Presentation</vt:lpstr>
      <vt:lpstr>Cardiac Catheterization </vt:lpstr>
      <vt:lpstr>PowerPoint Presentation</vt:lpstr>
      <vt:lpstr>NATURAL HISTORY</vt:lpstr>
      <vt:lpstr>PowerPoint Presentation</vt:lpstr>
      <vt:lpstr>PowerPoint Presentation</vt:lpstr>
      <vt:lpstr>PowerPoint Presentation</vt:lpstr>
      <vt:lpstr>MORTALITY</vt:lpstr>
      <vt:lpstr>PowerPoint Presentation</vt:lpstr>
      <vt:lpstr>PREGNANCY</vt:lpstr>
      <vt:lpstr>PowerPoint Presentation</vt:lpstr>
      <vt:lpstr>PowerPoint Presentation</vt:lpstr>
      <vt:lpstr>PowerPoint Presentation</vt:lpstr>
      <vt:lpstr>Management</vt:lpstr>
      <vt:lpstr>NEONATAL EBSTEIN</vt:lpstr>
      <vt:lpstr>PowerPoint Presentation</vt:lpstr>
      <vt:lpstr>PowerPoint Presentation</vt:lpstr>
      <vt:lpstr>PowerPoint Presentation</vt:lpstr>
      <vt:lpstr>PowerPoint Presentation</vt:lpstr>
      <vt:lpstr>PowerPoint Presentation</vt:lpstr>
      <vt:lpstr>SURGICAL TECHNIQUES</vt:lpstr>
      <vt:lpstr>Biventricular repair (Knott Craig approach) </vt:lpstr>
      <vt:lpstr>PowerPoint Presentation</vt:lpstr>
      <vt:lpstr>Single ventricle pathway with right ventricular exclusion (starnes approach) </vt:lpstr>
      <vt:lpstr>Modified Starnes repair(total ventricular exclusion)</vt:lpstr>
      <vt:lpstr>PowerPoint Presentation</vt:lpstr>
      <vt:lpstr>Cardiac transplantation</vt:lpstr>
      <vt:lpstr>Childen and adults</vt:lpstr>
      <vt:lpstr>Indication for surgery</vt:lpstr>
      <vt:lpstr>PRINCIPLES OF SURGERY FOR Ebsteins anomaly </vt:lpstr>
      <vt:lpstr>Repair of tricuspid valve</vt:lpstr>
      <vt:lpstr>DANIELSONS REPAIR</vt:lpstr>
      <vt:lpstr>PowerPoint Presentation</vt:lpstr>
      <vt:lpstr>Modified Danielson Repair</vt:lpstr>
      <vt:lpstr>French Experience: Carpentier Repair</vt:lpstr>
      <vt:lpstr>The VENTRICULIZATION PROCEDURE</vt:lpstr>
      <vt:lpstr>THE BRAZIL EXPERIENCE (da silva approach)</vt:lpstr>
      <vt:lpstr>PowerPoint Presentation</vt:lpstr>
      <vt:lpstr>PowerPoint Presentation</vt:lpstr>
      <vt:lpstr>PowerPoint Presentation</vt:lpstr>
      <vt:lpstr>PowerPoint Presentation</vt:lpstr>
      <vt:lpstr>PowerPoint Presentation</vt:lpstr>
      <vt:lpstr>PowerPoint Presentation</vt:lpstr>
      <vt:lpstr>Relative contraindication to the reconstruction technique</vt:lpstr>
      <vt:lpstr>TRICUSPID VALVE REPLACEMENT</vt:lpstr>
      <vt:lpstr>BDCPA </vt:lpstr>
      <vt:lpstr>Indications for the BDCPA include</vt:lpstr>
      <vt:lpstr>One and a half ventricle repair</vt:lpstr>
      <vt:lpstr>Atrial septal fenestration</vt:lpstr>
      <vt:lpstr>PowerPoint Presentation</vt:lpstr>
      <vt:lpstr>Arrhythmia management</vt:lpstr>
      <vt:lpstr>Pacing </vt:lpstr>
      <vt:lpstr>Cardiac Transplantation </vt:lpstr>
      <vt:lpstr>Outcomes </vt:lpstr>
      <vt:lpstr>PowerPoint Presentation</vt:lpstr>
      <vt:lpstr>PowerPoint Presentation</vt:lpstr>
      <vt:lpstr>PowerPoint Presentation</vt:lpstr>
      <vt:lpstr>GUIDELINES</vt:lpstr>
      <vt:lpstr>PowerPoint Presentation</vt:lpstr>
      <vt:lpstr>PowerPoint Presentation</vt:lpstr>
      <vt:lpstr>PowerPoint Presentation</vt:lpstr>
      <vt:lpstr>PowerPoint Presentation</vt:lpstr>
      <vt:lpstr>MCQ 1</vt:lpstr>
      <vt:lpstr>MCQ 2</vt:lpstr>
      <vt:lpstr>MCQ 3</vt:lpstr>
      <vt:lpstr>MCQ 4</vt:lpstr>
      <vt:lpstr>MCQ 5</vt:lpstr>
    </vt:vector>
  </TitlesOfParts>
  <Company>CtrlSoft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EBSTEINS ANOMALY</dc:title>
  <dc:creator>DELL NOTEBOOK</dc:creator>
  <cp:lastModifiedBy>DELL NOTEBOOK</cp:lastModifiedBy>
  <cp:revision>140</cp:revision>
  <dcterms:created xsi:type="dcterms:W3CDTF">2019-01-23T18:14:26Z</dcterms:created>
  <dcterms:modified xsi:type="dcterms:W3CDTF">2019-02-12T02:17:54Z</dcterms:modified>
</cp:coreProperties>
</file>